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8" r:id="rId3"/>
    <p:sldId id="312" r:id="rId4"/>
    <p:sldId id="313" r:id="rId5"/>
    <p:sldId id="382" r:id="rId6"/>
    <p:sldId id="383" r:id="rId7"/>
    <p:sldId id="384" r:id="rId8"/>
    <p:sldId id="385" r:id="rId9"/>
    <p:sldId id="386" r:id="rId10"/>
    <p:sldId id="379" r:id="rId11"/>
    <p:sldId id="380" r:id="rId12"/>
    <p:sldId id="375" r:id="rId13"/>
    <p:sldId id="376" r:id="rId14"/>
    <p:sldId id="377" r:id="rId15"/>
    <p:sldId id="378" r:id="rId16"/>
    <p:sldId id="338" r:id="rId17"/>
    <p:sldId id="374" r:id="rId18"/>
    <p:sldId id="373" r:id="rId19"/>
    <p:sldId id="358" r:id="rId20"/>
    <p:sldId id="365" r:id="rId21"/>
    <p:sldId id="261" r:id="rId22"/>
    <p:sldId id="326" r:id="rId23"/>
    <p:sldId id="327" r:id="rId24"/>
    <p:sldId id="328" r:id="rId25"/>
    <p:sldId id="329" r:id="rId26"/>
    <p:sldId id="262" r:id="rId27"/>
    <p:sldId id="320" r:id="rId28"/>
    <p:sldId id="340" r:id="rId29"/>
    <p:sldId id="342" r:id="rId30"/>
    <p:sldId id="346" r:id="rId31"/>
    <p:sldId id="343" r:id="rId32"/>
    <p:sldId id="347" r:id="rId33"/>
    <p:sldId id="361" r:id="rId34"/>
    <p:sldId id="344" r:id="rId35"/>
    <p:sldId id="348" r:id="rId36"/>
    <p:sldId id="368" r:id="rId37"/>
    <p:sldId id="362" r:id="rId38"/>
    <p:sldId id="345" r:id="rId39"/>
    <p:sldId id="349" r:id="rId40"/>
    <p:sldId id="363" r:id="rId41"/>
    <p:sldId id="364" r:id="rId42"/>
    <p:sldId id="331" r:id="rId43"/>
    <p:sldId id="357" r:id="rId44"/>
    <p:sldId id="369" r:id="rId45"/>
    <p:sldId id="370" r:id="rId46"/>
    <p:sldId id="371" r:id="rId47"/>
    <p:sldId id="372" r:id="rId48"/>
    <p:sldId id="332" r:id="rId49"/>
    <p:sldId id="335" r:id="rId50"/>
    <p:sldId id="367" r:id="rId51"/>
    <p:sldId id="366" r:id="rId52"/>
    <p:sldId id="333" r:id="rId53"/>
    <p:sldId id="339" r:id="rId54"/>
    <p:sldId id="355" r:id="rId55"/>
    <p:sldId id="353" r:id="rId56"/>
    <p:sldId id="354" r:id="rId57"/>
  </p:sldIdLst>
  <p:sldSz cx="9144000" cy="6858000" type="screen4x3"/>
  <p:notesSz cx="6858000" cy="9144000"/>
  <p:custDataLst>
    <p:tags r:id="rId6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rgbClr val="001C3D"/>
        </a:solidFill>
        <a:latin typeface="Verdana" pitchFamily="-65" charset="0"/>
        <a:ea typeface="ＭＳ Ｐゴシック" pitchFamily="-65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001C3D"/>
        </a:solidFill>
        <a:latin typeface="Verdana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001C3D"/>
        </a:solidFill>
        <a:latin typeface="Verdana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001C3D"/>
        </a:solidFill>
        <a:latin typeface="Verdana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rgbClr val="001C3D"/>
        </a:solidFill>
        <a:latin typeface="Verdana" pitchFamily="-65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3200" kern="1200">
        <a:solidFill>
          <a:srgbClr val="001C3D"/>
        </a:solidFill>
        <a:latin typeface="Verdana" pitchFamily="-65" charset="0"/>
        <a:ea typeface="ＭＳ Ｐゴシック" pitchFamily="-65" charset="-128"/>
        <a:cs typeface="+mn-cs"/>
      </a:defRPr>
    </a:lvl6pPr>
    <a:lvl7pPr marL="2743200" algn="l" defTabSz="914400" rtl="0" eaLnBrk="1" latinLnBrk="0" hangingPunct="1">
      <a:defRPr sz="3200" kern="1200">
        <a:solidFill>
          <a:srgbClr val="001C3D"/>
        </a:solidFill>
        <a:latin typeface="Verdana" pitchFamily="-65" charset="0"/>
        <a:ea typeface="ＭＳ Ｐゴシック" pitchFamily="-65" charset="-128"/>
        <a:cs typeface="+mn-cs"/>
      </a:defRPr>
    </a:lvl7pPr>
    <a:lvl8pPr marL="3200400" algn="l" defTabSz="914400" rtl="0" eaLnBrk="1" latinLnBrk="0" hangingPunct="1">
      <a:defRPr sz="3200" kern="1200">
        <a:solidFill>
          <a:srgbClr val="001C3D"/>
        </a:solidFill>
        <a:latin typeface="Verdana" pitchFamily="-65" charset="0"/>
        <a:ea typeface="ＭＳ Ｐゴシック" pitchFamily="-65" charset="-128"/>
        <a:cs typeface="+mn-cs"/>
      </a:defRPr>
    </a:lvl8pPr>
    <a:lvl9pPr marL="3657600" algn="l" defTabSz="914400" rtl="0" eaLnBrk="1" latinLnBrk="0" hangingPunct="1">
      <a:defRPr sz="3200" kern="1200">
        <a:solidFill>
          <a:srgbClr val="001C3D"/>
        </a:solidFill>
        <a:latin typeface="Verdana" pitchFamily="-65" charset="0"/>
        <a:ea typeface="ＭＳ Ｐゴシック" pitchFamily="-65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orient="horz" pos="3600">
          <p15:clr>
            <a:srgbClr val="A4A3A4"/>
          </p15:clr>
        </p15:guide>
        <p15:guide id="3" orient="horz" pos="1344">
          <p15:clr>
            <a:srgbClr val="A4A3A4"/>
          </p15:clr>
        </p15:guide>
        <p15:guide id="4" orient="horz" pos="2592">
          <p15:clr>
            <a:srgbClr val="A4A3A4"/>
          </p15:clr>
        </p15:guide>
        <p15:guide id="5" pos="2880">
          <p15:clr>
            <a:srgbClr val="A4A3A4"/>
          </p15:clr>
        </p15:guide>
        <p15:guide id="6" pos="192">
          <p15:clr>
            <a:srgbClr val="A4A3A4"/>
          </p15:clr>
        </p15:guide>
        <p15:guide id="7" pos="5568">
          <p15:clr>
            <a:srgbClr val="A4A3A4"/>
          </p15:clr>
        </p15:guide>
        <p15:guide id="8" pos="3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DB"/>
    <a:srgbClr val="FFFFFF"/>
    <a:srgbClr val="000000"/>
    <a:srgbClr val="001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1" autoAdjust="0"/>
    <p:restoredTop sz="89448" autoAdjust="0"/>
  </p:normalViewPr>
  <p:slideViewPr>
    <p:cSldViewPr>
      <p:cViewPr varScale="1">
        <p:scale>
          <a:sx n="61" d="100"/>
          <a:sy n="61" d="100"/>
        </p:scale>
        <p:origin x="1041" y="45"/>
      </p:cViewPr>
      <p:guideLst>
        <p:guide orient="horz" pos="2112"/>
        <p:guide orient="horz" pos="3600"/>
        <p:guide orient="horz" pos="1344"/>
        <p:guide orient="horz" pos="2592"/>
        <p:guide pos="2880"/>
        <p:guide pos="192"/>
        <p:guide pos="5568"/>
        <p:guide pos="3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55281-26A2-4D70-9668-3BF0D2B88253}" type="datetimeFigureOut">
              <a:rPr lang="en-GB" smtClean="0"/>
              <a:t>31/05/2017</a:t>
            </a:fld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2D290-C677-40EB-B223-31765663B1E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46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77138-090A-4B31-9175-C41B9FB7CDE4}" type="datetimeFigureOut">
              <a:rPr lang="en-GB" smtClean="0"/>
              <a:pPr/>
              <a:t>31/05/2017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C1A41-07C4-4690-B9C7-15E22786BD03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533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1A41-07C4-4690-B9C7-15E22786BD03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1798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1A41-07C4-4690-B9C7-15E22786BD03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443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1A41-07C4-4690-B9C7-15E22786BD03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23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1A41-07C4-4690-B9C7-15E22786BD03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278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1A41-07C4-4690-B9C7-15E22786BD03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403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on </a:t>
            </a:r>
            <a:r>
              <a:rPr lang="de-DE" dirty="0" err="1"/>
              <a:t>width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1A41-07C4-4690-B9C7-15E22786BD03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646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on </a:t>
            </a:r>
            <a:r>
              <a:rPr lang="de-DE" dirty="0" err="1"/>
              <a:t>width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1A41-07C4-4690-B9C7-15E22786BD03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95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 on </a:t>
            </a:r>
            <a:r>
              <a:rPr lang="de-DE" dirty="0" err="1"/>
              <a:t>width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1A41-07C4-4690-B9C7-15E22786BD03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858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1A41-07C4-4690-B9C7-15E22786BD03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330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rgbClr val="00A2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 descr="UMA_powerpoint_start.gif                                       002C74C5Macintosh HD                   C4E2E1E0: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36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81100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48450" y="914400"/>
            <a:ext cx="2114550" cy="5105400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304800" y="914400"/>
            <a:ext cx="6191250" cy="5105400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942650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332698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58053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04800" y="1905000"/>
            <a:ext cx="4152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10100" y="1905000"/>
            <a:ext cx="4152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765555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90755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717599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75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924746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62080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4" descr="UMA_powerpoint_vervolg.gif                                     002C74C5Macintosh HD                   C4E2E1E0: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5" descr="UMA29156_balk_onder.gif                                        002BA636Macintosh HD                   C4E2E1E0: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7300"/>
            <a:ext cx="9144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914400"/>
            <a:ext cx="8458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905000"/>
            <a:ext cx="8458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6" name="Text Box 12"/>
          <p:cNvSpPr txBox="1">
            <a:spLocks noChangeArrowheads="1"/>
          </p:cNvSpPr>
          <p:nvPr userDrawn="1"/>
        </p:nvSpPr>
        <p:spPr bwMode="auto">
          <a:xfrm>
            <a:off x="317500" y="6388100"/>
            <a:ext cx="86469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001C3D"/>
                </a:solidFill>
                <a:latin typeface="Verdana" pitchFamily="-65" charset="0"/>
                <a:ea typeface="ＭＳ Ｐゴシック" pitchFamily="-65" charset="-128"/>
              </a:defRPr>
            </a:lvl1pPr>
            <a:lvl2pPr marL="37931725" indent="-37474525">
              <a:defRPr sz="3200">
                <a:solidFill>
                  <a:srgbClr val="001C3D"/>
                </a:solidFill>
                <a:latin typeface="Verdana" pitchFamily="-65" charset="0"/>
                <a:ea typeface="ＭＳ Ｐゴシック" pitchFamily="-65" charset="-128"/>
              </a:defRPr>
            </a:lvl2pPr>
            <a:lvl3pPr>
              <a:defRPr sz="3200">
                <a:solidFill>
                  <a:srgbClr val="001C3D"/>
                </a:solidFill>
                <a:latin typeface="Verdana" pitchFamily="-65" charset="0"/>
                <a:ea typeface="ＭＳ Ｐゴシック" pitchFamily="-65" charset="-128"/>
              </a:defRPr>
            </a:lvl3pPr>
            <a:lvl4pPr>
              <a:defRPr sz="3200">
                <a:solidFill>
                  <a:srgbClr val="001C3D"/>
                </a:solidFill>
                <a:latin typeface="Verdana" pitchFamily="-65" charset="0"/>
                <a:ea typeface="ＭＳ Ｐゴシック" pitchFamily="-65" charset="-128"/>
              </a:defRPr>
            </a:lvl4pPr>
            <a:lvl5pPr>
              <a:defRPr sz="3200">
                <a:solidFill>
                  <a:srgbClr val="001C3D"/>
                </a:solidFill>
                <a:latin typeface="Verdana" pitchFamily="-65" charset="0"/>
                <a:ea typeface="ＭＳ Ｐゴシック" pitchFamily="-65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1C3D"/>
                </a:solidFill>
                <a:latin typeface="Verdana" pitchFamily="-65" charset="0"/>
                <a:ea typeface="ＭＳ Ｐゴシック" pitchFamily="-65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1C3D"/>
                </a:solidFill>
                <a:latin typeface="Verdana" pitchFamily="-65" charset="0"/>
                <a:ea typeface="ＭＳ Ｐゴシック" pitchFamily="-65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1C3D"/>
                </a:solidFill>
                <a:latin typeface="Verdana" pitchFamily="-65" charset="0"/>
                <a:ea typeface="ＭＳ Ｐゴシック" pitchFamily="-65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1C3D"/>
                </a:solidFill>
                <a:latin typeface="Verdana" pitchFamily="-65" charset="0"/>
                <a:ea typeface="ＭＳ Ｐゴシック" pitchFamily="-65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nl-NL" sz="1400" b="1" kern="1200" dirty="0">
                <a:solidFill>
                  <a:schemeClr val="bg1"/>
                </a:solidFill>
                <a:latin typeface="Verdana" pitchFamily="-65" charset="0"/>
                <a:ea typeface="ＭＳ Ｐゴシック" pitchFamily="-65" charset="-128"/>
                <a:cs typeface="+mn-cs"/>
              </a:rPr>
              <a:t>Department of Data</a:t>
            </a:r>
            <a:r>
              <a:rPr lang="nl-NL" sz="1400" b="1" kern="1200" baseline="0" dirty="0">
                <a:solidFill>
                  <a:schemeClr val="bg1"/>
                </a:solidFill>
                <a:latin typeface="Verdana" pitchFamily="-65" charset="0"/>
                <a:ea typeface="ＭＳ Ｐゴシック" pitchFamily="-65" charset="-128"/>
                <a:cs typeface="+mn-cs"/>
              </a:rPr>
              <a:t> Science &amp; </a:t>
            </a:r>
            <a:r>
              <a:rPr lang="nl-NL" sz="1400" b="1" kern="1200" dirty="0">
                <a:solidFill>
                  <a:schemeClr val="bg1"/>
                </a:solidFill>
                <a:latin typeface="Verdana" pitchFamily="-65" charset="0"/>
                <a:ea typeface="ＭＳ Ｐゴシック" pitchFamily="-65" charset="-128"/>
                <a:cs typeface="+mn-cs"/>
              </a:rPr>
              <a:t>Knowledge Engineering</a:t>
            </a:r>
            <a:endParaRPr lang="en-US" sz="1400" b="1" kern="1200" dirty="0">
              <a:solidFill>
                <a:schemeClr val="bg1"/>
              </a:solidFill>
              <a:latin typeface="Verdana" pitchFamily="-65" charset="0"/>
              <a:ea typeface="ＭＳ Ｐゴシック" pitchFamily="-65" charset="-128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rgbClr val="001C3D"/>
          </a:solidFill>
          <a:latin typeface="Verdana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1C3D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1C3D"/>
          </a:solidFill>
          <a:latin typeface="+mn-lt"/>
          <a:ea typeface="ＭＳ Ｐゴシック" pitchFamily="-106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1C3D"/>
          </a:solidFill>
          <a:latin typeface="+mn-lt"/>
          <a:ea typeface="ＭＳ Ｐゴシック" pitchFamily="-106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1C3D"/>
          </a:solidFill>
          <a:latin typeface="+mn-lt"/>
          <a:ea typeface="ＭＳ Ｐゴシック" pitchFamily="-106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1C3D"/>
          </a:solidFill>
          <a:latin typeface="+mn-lt"/>
          <a:ea typeface="ＭＳ Ｐゴシック" pitchFamily="-106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1C3D"/>
          </a:solidFill>
          <a:latin typeface="+mn-lt"/>
          <a:ea typeface="ＭＳ Ｐゴシック" pitchFamily="-106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1C3D"/>
          </a:solidFill>
          <a:latin typeface="+mn-lt"/>
          <a:ea typeface="ＭＳ Ｐゴシック" pitchFamily="-106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1C3D"/>
          </a:solidFill>
          <a:latin typeface="+mn-lt"/>
          <a:ea typeface="ＭＳ Ｐゴシック" pitchFamily="-106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1C3D"/>
          </a:solidFill>
          <a:latin typeface="+mn-lt"/>
          <a:ea typeface="ＭＳ Ｐゴシック" pitchFamily="-106" charset="-128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Tobi\Desktop\Maastricht\Research%20projects\actualWorkspace\research_project_1\documents\Presentation\data\outcomes.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slide" Target="slide29.xml"/><Relationship Id="rId3" Type="http://schemas.openxmlformats.org/officeDocument/2006/relationships/tags" Target="../tags/tag4.xml"/><Relationship Id="rId21" Type="http://schemas.openxmlformats.org/officeDocument/2006/relationships/slide" Target="slide3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" Target="slide42.xml"/><Relationship Id="rId2" Type="http://schemas.openxmlformats.org/officeDocument/2006/relationships/tags" Target="../tags/tag3.xml"/><Relationship Id="rId16" Type="http://schemas.openxmlformats.org/officeDocument/2006/relationships/slide" Target="slide48.xml"/><Relationship Id="rId20" Type="http://schemas.openxmlformats.org/officeDocument/2006/relationships/slide" Target="slide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6.xml"/><Relationship Id="rId10" Type="http://schemas.openxmlformats.org/officeDocument/2006/relationships/tags" Target="../tags/tag11.xml"/><Relationship Id="rId19" Type="http://schemas.openxmlformats.org/officeDocument/2006/relationships/slide" Target="slide26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slide" Target="slide42.xml"/><Relationship Id="rId3" Type="http://schemas.openxmlformats.org/officeDocument/2006/relationships/tags" Target="../tags/tag43.xml"/><Relationship Id="rId21" Type="http://schemas.openxmlformats.org/officeDocument/2006/relationships/slide" Target="slide21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slide" Target="slide48.xml"/><Relationship Id="rId2" Type="http://schemas.openxmlformats.org/officeDocument/2006/relationships/tags" Target="../tags/tag42.xml"/><Relationship Id="rId16" Type="http://schemas.openxmlformats.org/officeDocument/2006/relationships/slideLayout" Target="../slideLayouts/slideLayout6.xml"/><Relationship Id="rId20" Type="http://schemas.openxmlformats.org/officeDocument/2006/relationships/slide" Target="slide26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10" Type="http://schemas.openxmlformats.org/officeDocument/2006/relationships/tags" Target="../tags/tag50.xml"/><Relationship Id="rId19" Type="http://schemas.openxmlformats.org/officeDocument/2006/relationships/slide" Target="slide29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tags" Target="../tags/tag68.xml"/><Relationship Id="rId18" Type="http://schemas.openxmlformats.org/officeDocument/2006/relationships/slide" Target="slide42.xml"/><Relationship Id="rId3" Type="http://schemas.openxmlformats.org/officeDocument/2006/relationships/tags" Target="../tags/tag58.xml"/><Relationship Id="rId21" Type="http://schemas.openxmlformats.org/officeDocument/2006/relationships/slide" Target="slide21.xml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slide" Target="slide48.xml"/><Relationship Id="rId2" Type="http://schemas.openxmlformats.org/officeDocument/2006/relationships/tags" Target="../tags/tag57.xml"/><Relationship Id="rId16" Type="http://schemas.openxmlformats.org/officeDocument/2006/relationships/slideLayout" Target="../slideLayouts/slideLayout6.xml"/><Relationship Id="rId20" Type="http://schemas.openxmlformats.org/officeDocument/2006/relationships/slide" Target="slide26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5" Type="http://schemas.openxmlformats.org/officeDocument/2006/relationships/tags" Target="../tags/tag60.xml"/><Relationship Id="rId15" Type="http://schemas.openxmlformats.org/officeDocument/2006/relationships/tags" Target="../tags/tag70.xml"/><Relationship Id="rId10" Type="http://schemas.openxmlformats.org/officeDocument/2006/relationships/tags" Target="../tags/tag65.xml"/><Relationship Id="rId19" Type="http://schemas.openxmlformats.org/officeDocument/2006/relationships/slide" Target="slide29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tags" Target="../tags/tag69.xml"/><Relationship Id="rId22" Type="http://schemas.openxmlformats.org/officeDocument/2006/relationships/slide" Target="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26" Type="http://schemas.openxmlformats.org/officeDocument/2006/relationships/slide" Target="slide34.xml"/><Relationship Id="rId3" Type="http://schemas.openxmlformats.org/officeDocument/2006/relationships/tags" Target="../tags/tag73.xml"/><Relationship Id="rId21" Type="http://schemas.openxmlformats.org/officeDocument/2006/relationships/tags" Target="../tags/tag91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5" Type="http://schemas.openxmlformats.org/officeDocument/2006/relationships/slide" Target="slide38.xml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0" Type="http://schemas.openxmlformats.org/officeDocument/2006/relationships/tags" Target="../tags/tag90.xml"/><Relationship Id="rId29" Type="http://schemas.openxmlformats.org/officeDocument/2006/relationships/slide" Target="slide26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24" Type="http://schemas.openxmlformats.org/officeDocument/2006/relationships/slide" Target="slide42.xml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23" Type="http://schemas.openxmlformats.org/officeDocument/2006/relationships/slide" Target="slide48.xml"/><Relationship Id="rId28" Type="http://schemas.openxmlformats.org/officeDocument/2006/relationships/slide" Target="slide29.xml"/><Relationship Id="rId10" Type="http://schemas.openxmlformats.org/officeDocument/2006/relationships/tags" Target="../tags/tag80.xml"/><Relationship Id="rId19" Type="http://schemas.openxmlformats.org/officeDocument/2006/relationships/tags" Target="../tags/tag89.xml"/><Relationship Id="rId31" Type="http://schemas.openxmlformats.org/officeDocument/2006/relationships/slide" Target="slide3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slideLayout" Target="../slideLayouts/slideLayout6.xml"/><Relationship Id="rId27" Type="http://schemas.openxmlformats.org/officeDocument/2006/relationships/slide" Target="slide31.xml"/><Relationship Id="rId30" Type="http://schemas.openxmlformats.org/officeDocument/2006/relationships/slide" Target="slide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slide" Target="slide42.xml"/><Relationship Id="rId3" Type="http://schemas.openxmlformats.org/officeDocument/2006/relationships/tags" Target="../tags/tag18.xml"/><Relationship Id="rId21" Type="http://schemas.openxmlformats.org/officeDocument/2006/relationships/slide" Target="slide21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slide" Target="slide48.xml"/><Relationship Id="rId2" Type="http://schemas.openxmlformats.org/officeDocument/2006/relationships/tags" Target="../tags/tag17.xml"/><Relationship Id="rId16" Type="http://schemas.openxmlformats.org/officeDocument/2006/relationships/slideLayout" Target="../slideLayouts/slideLayout6.xml"/><Relationship Id="rId20" Type="http://schemas.openxmlformats.org/officeDocument/2006/relationships/slide" Target="slide26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10" Type="http://schemas.openxmlformats.org/officeDocument/2006/relationships/tags" Target="../tags/tag25.xml"/><Relationship Id="rId19" Type="http://schemas.openxmlformats.org/officeDocument/2006/relationships/slide" Target="slide29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slide" Target="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tags" Target="../tags/tag110.xml"/><Relationship Id="rId18" Type="http://schemas.openxmlformats.org/officeDocument/2006/relationships/tags" Target="../tags/tag115.xml"/><Relationship Id="rId26" Type="http://schemas.openxmlformats.org/officeDocument/2006/relationships/slide" Target="slide34.xml"/><Relationship Id="rId3" Type="http://schemas.openxmlformats.org/officeDocument/2006/relationships/tags" Target="../tags/tag100.xml"/><Relationship Id="rId21" Type="http://schemas.openxmlformats.org/officeDocument/2006/relationships/tags" Target="../tags/tag118.xml"/><Relationship Id="rId7" Type="http://schemas.openxmlformats.org/officeDocument/2006/relationships/tags" Target="../tags/tag104.xml"/><Relationship Id="rId12" Type="http://schemas.openxmlformats.org/officeDocument/2006/relationships/tags" Target="../tags/tag109.xml"/><Relationship Id="rId17" Type="http://schemas.openxmlformats.org/officeDocument/2006/relationships/tags" Target="../tags/tag114.xml"/><Relationship Id="rId25" Type="http://schemas.openxmlformats.org/officeDocument/2006/relationships/slide" Target="slide38.xml"/><Relationship Id="rId2" Type="http://schemas.openxmlformats.org/officeDocument/2006/relationships/tags" Target="../tags/tag99.xml"/><Relationship Id="rId16" Type="http://schemas.openxmlformats.org/officeDocument/2006/relationships/tags" Target="../tags/tag113.xml"/><Relationship Id="rId20" Type="http://schemas.openxmlformats.org/officeDocument/2006/relationships/tags" Target="../tags/tag117.xml"/><Relationship Id="rId29" Type="http://schemas.openxmlformats.org/officeDocument/2006/relationships/slide" Target="slide26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24" Type="http://schemas.openxmlformats.org/officeDocument/2006/relationships/slide" Target="slide42.xml"/><Relationship Id="rId5" Type="http://schemas.openxmlformats.org/officeDocument/2006/relationships/tags" Target="../tags/tag102.xml"/><Relationship Id="rId15" Type="http://schemas.openxmlformats.org/officeDocument/2006/relationships/tags" Target="../tags/tag112.xml"/><Relationship Id="rId23" Type="http://schemas.openxmlformats.org/officeDocument/2006/relationships/slide" Target="slide48.xml"/><Relationship Id="rId28" Type="http://schemas.openxmlformats.org/officeDocument/2006/relationships/slide" Target="slide29.xml"/><Relationship Id="rId10" Type="http://schemas.openxmlformats.org/officeDocument/2006/relationships/tags" Target="../tags/tag107.xml"/><Relationship Id="rId19" Type="http://schemas.openxmlformats.org/officeDocument/2006/relationships/tags" Target="../tags/tag116.xml"/><Relationship Id="rId31" Type="http://schemas.openxmlformats.org/officeDocument/2006/relationships/slide" Target="slide3.xml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tags" Target="../tags/tag111.xml"/><Relationship Id="rId22" Type="http://schemas.openxmlformats.org/officeDocument/2006/relationships/slideLayout" Target="../slideLayouts/slideLayout6.xml"/><Relationship Id="rId27" Type="http://schemas.openxmlformats.org/officeDocument/2006/relationships/slide" Target="slide31.xml"/><Relationship Id="rId30" Type="http://schemas.openxmlformats.org/officeDocument/2006/relationships/slide" Target="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tags" Target="../tags/tag131.xml"/><Relationship Id="rId18" Type="http://schemas.openxmlformats.org/officeDocument/2006/relationships/tags" Target="../tags/tag136.xml"/><Relationship Id="rId26" Type="http://schemas.openxmlformats.org/officeDocument/2006/relationships/slide" Target="slide34.xml"/><Relationship Id="rId3" Type="http://schemas.openxmlformats.org/officeDocument/2006/relationships/tags" Target="../tags/tag121.xml"/><Relationship Id="rId21" Type="http://schemas.openxmlformats.org/officeDocument/2006/relationships/tags" Target="../tags/tag139.xml"/><Relationship Id="rId7" Type="http://schemas.openxmlformats.org/officeDocument/2006/relationships/tags" Target="../tags/tag125.xml"/><Relationship Id="rId12" Type="http://schemas.openxmlformats.org/officeDocument/2006/relationships/tags" Target="../tags/tag130.xml"/><Relationship Id="rId17" Type="http://schemas.openxmlformats.org/officeDocument/2006/relationships/tags" Target="../tags/tag135.xml"/><Relationship Id="rId25" Type="http://schemas.openxmlformats.org/officeDocument/2006/relationships/slide" Target="slide38.xml"/><Relationship Id="rId2" Type="http://schemas.openxmlformats.org/officeDocument/2006/relationships/tags" Target="../tags/tag120.xml"/><Relationship Id="rId16" Type="http://schemas.openxmlformats.org/officeDocument/2006/relationships/tags" Target="../tags/tag134.xml"/><Relationship Id="rId20" Type="http://schemas.openxmlformats.org/officeDocument/2006/relationships/tags" Target="../tags/tag138.xml"/><Relationship Id="rId29" Type="http://schemas.openxmlformats.org/officeDocument/2006/relationships/slide" Target="slide26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24" Type="http://schemas.openxmlformats.org/officeDocument/2006/relationships/slide" Target="slide42.xml"/><Relationship Id="rId5" Type="http://schemas.openxmlformats.org/officeDocument/2006/relationships/tags" Target="../tags/tag123.xml"/><Relationship Id="rId15" Type="http://schemas.openxmlformats.org/officeDocument/2006/relationships/tags" Target="../tags/tag133.xml"/><Relationship Id="rId23" Type="http://schemas.openxmlformats.org/officeDocument/2006/relationships/slide" Target="slide48.xml"/><Relationship Id="rId28" Type="http://schemas.openxmlformats.org/officeDocument/2006/relationships/slide" Target="slide29.xml"/><Relationship Id="rId10" Type="http://schemas.openxmlformats.org/officeDocument/2006/relationships/tags" Target="../tags/tag128.xml"/><Relationship Id="rId19" Type="http://schemas.openxmlformats.org/officeDocument/2006/relationships/tags" Target="../tags/tag137.xml"/><Relationship Id="rId31" Type="http://schemas.openxmlformats.org/officeDocument/2006/relationships/slide" Target="slide3.xml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tags" Target="../tags/tag132.xml"/><Relationship Id="rId22" Type="http://schemas.openxmlformats.org/officeDocument/2006/relationships/slideLayout" Target="../slideLayouts/slideLayout6.xml"/><Relationship Id="rId27" Type="http://schemas.openxmlformats.org/officeDocument/2006/relationships/slide" Target="slide31.xml"/><Relationship Id="rId30" Type="http://schemas.openxmlformats.org/officeDocument/2006/relationships/slide" Target="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tags" Target="../tags/tag152.xml"/><Relationship Id="rId18" Type="http://schemas.openxmlformats.org/officeDocument/2006/relationships/tags" Target="../tags/tag157.xml"/><Relationship Id="rId26" Type="http://schemas.openxmlformats.org/officeDocument/2006/relationships/slide" Target="slide34.xml"/><Relationship Id="rId3" Type="http://schemas.openxmlformats.org/officeDocument/2006/relationships/tags" Target="../tags/tag142.xml"/><Relationship Id="rId21" Type="http://schemas.openxmlformats.org/officeDocument/2006/relationships/tags" Target="../tags/tag160.xml"/><Relationship Id="rId7" Type="http://schemas.openxmlformats.org/officeDocument/2006/relationships/tags" Target="../tags/tag146.xml"/><Relationship Id="rId12" Type="http://schemas.openxmlformats.org/officeDocument/2006/relationships/tags" Target="../tags/tag151.xml"/><Relationship Id="rId17" Type="http://schemas.openxmlformats.org/officeDocument/2006/relationships/tags" Target="../tags/tag156.xml"/><Relationship Id="rId25" Type="http://schemas.openxmlformats.org/officeDocument/2006/relationships/slide" Target="slide38.xml"/><Relationship Id="rId2" Type="http://schemas.openxmlformats.org/officeDocument/2006/relationships/tags" Target="../tags/tag141.xml"/><Relationship Id="rId16" Type="http://schemas.openxmlformats.org/officeDocument/2006/relationships/tags" Target="../tags/tag155.xml"/><Relationship Id="rId20" Type="http://schemas.openxmlformats.org/officeDocument/2006/relationships/tags" Target="../tags/tag159.xml"/><Relationship Id="rId29" Type="http://schemas.openxmlformats.org/officeDocument/2006/relationships/slide" Target="slide26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24" Type="http://schemas.openxmlformats.org/officeDocument/2006/relationships/slide" Target="slide42.xml"/><Relationship Id="rId5" Type="http://schemas.openxmlformats.org/officeDocument/2006/relationships/tags" Target="../tags/tag144.xml"/><Relationship Id="rId15" Type="http://schemas.openxmlformats.org/officeDocument/2006/relationships/tags" Target="../tags/tag154.xml"/><Relationship Id="rId23" Type="http://schemas.openxmlformats.org/officeDocument/2006/relationships/slide" Target="slide48.xml"/><Relationship Id="rId28" Type="http://schemas.openxmlformats.org/officeDocument/2006/relationships/slide" Target="slide29.xml"/><Relationship Id="rId10" Type="http://schemas.openxmlformats.org/officeDocument/2006/relationships/tags" Target="../tags/tag149.xml"/><Relationship Id="rId19" Type="http://schemas.openxmlformats.org/officeDocument/2006/relationships/tags" Target="../tags/tag158.xml"/><Relationship Id="rId31" Type="http://schemas.openxmlformats.org/officeDocument/2006/relationships/slide" Target="slide3.xml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tags" Target="../tags/tag153.xml"/><Relationship Id="rId22" Type="http://schemas.openxmlformats.org/officeDocument/2006/relationships/slideLayout" Target="../slideLayouts/slideLayout6.xml"/><Relationship Id="rId27" Type="http://schemas.openxmlformats.org/officeDocument/2006/relationships/slide" Target="slide31.xml"/><Relationship Id="rId30" Type="http://schemas.openxmlformats.org/officeDocument/2006/relationships/slide" Target="slide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tags" Target="../tags/tag173.xml"/><Relationship Id="rId18" Type="http://schemas.openxmlformats.org/officeDocument/2006/relationships/slide" Target="slide42.xml"/><Relationship Id="rId3" Type="http://schemas.openxmlformats.org/officeDocument/2006/relationships/tags" Target="../tags/tag163.xml"/><Relationship Id="rId21" Type="http://schemas.openxmlformats.org/officeDocument/2006/relationships/slide" Target="slide21.xml"/><Relationship Id="rId7" Type="http://schemas.openxmlformats.org/officeDocument/2006/relationships/tags" Target="../tags/tag167.xml"/><Relationship Id="rId12" Type="http://schemas.openxmlformats.org/officeDocument/2006/relationships/tags" Target="../tags/tag172.xml"/><Relationship Id="rId17" Type="http://schemas.openxmlformats.org/officeDocument/2006/relationships/slide" Target="slide48.xml"/><Relationship Id="rId2" Type="http://schemas.openxmlformats.org/officeDocument/2006/relationships/tags" Target="../tags/tag162.xml"/><Relationship Id="rId16" Type="http://schemas.openxmlformats.org/officeDocument/2006/relationships/slideLayout" Target="../slideLayouts/slideLayout6.xml"/><Relationship Id="rId20" Type="http://schemas.openxmlformats.org/officeDocument/2006/relationships/slide" Target="slide26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tags" Target="../tags/tag171.xml"/><Relationship Id="rId5" Type="http://schemas.openxmlformats.org/officeDocument/2006/relationships/tags" Target="../tags/tag165.xml"/><Relationship Id="rId15" Type="http://schemas.openxmlformats.org/officeDocument/2006/relationships/tags" Target="../tags/tag175.xml"/><Relationship Id="rId10" Type="http://schemas.openxmlformats.org/officeDocument/2006/relationships/tags" Target="../tags/tag170.xml"/><Relationship Id="rId19" Type="http://schemas.openxmlformats.org/officeDocument/2006/relationships/slide" Target="slide29.xml"/><Relationship Id="rId4" Type="http://schemas.openxmlformats.org/officeDocument/2006/relationships/tags" Target="../tags/tag164.xml"/><Relationship Id="rId9" Type="http://schemas.openxmlformats.org/officeDocument/2006/relationships/tags" Target="../tags/tag169.xml"/><Relationship Id="rId14" Type="http://schemas.openxmlformats.org/officeDocument/2006/relationships/tags" Target="../tags/tag174.xml"/><Relationship Id="rId22" Type="http://schemas.openxmlformats.org/officeDocument/2006/relationships/slide" Target="slide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tags" Target="../tags/tag188.xml"/><Relationship Id="rId18" Type="http://schemas.openxmlformats.org/officeDocument/2006/relationships/slide" Target="slide42.xml"/><Relationship Id="rId3" Type="http://schemas.openxmlformats.org/officeDocument/2006/relationships/tags" Target="../tags/tag178.xml"/><Relationship Id="rId21" Type="http://schemas.openxmlformats.org/officeDocument/2006/relationships/slide" Target="slide21.xml"/><Relationship Id="rId7" Type="http://schemas.openxmlformats.org/officeDocument/2006/relationships/tags" Target="../tags/tag182.xml"/><Relationship Id="rId12" Type="http://schemas.openxmlformats.org/officeDocument/2006/relationships/tags" Target="../tags/tag187.xml"/><Relationship Id="rId17" Type="http://schemas.openxmlformats.org/officeDocument/2006/relationships/slide" Target="slide48.xml"/><Relationship Id="rId2" Type="http://schemas.openxmlformats.org/officeDocument/2006/relationships/tags" Target="../tags/tag177.xml"/><Relationship Id="rId16" Type="http://schemas.openxmlformats.org/officeDocument/2006/relationships/slideLayout" Target="../slideLayouts/slideLayout6.xml"/><Relationship Id="rId20" Type="http://schemas.openxmlformats.org/officeDocument/2006/relationships/slide" Target="slide26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5" Type="http://schemas.openxmlformats.org/officeDocument/2006/relationships/tags" Target="../tags/tag180.xml"/><Relationship Id="rId15" Type="http://schemas.openxmlformats.org/officeDocument/2006/relationships/tags" Target="../tags/tag190.xml"/><Relationship Id="rId10" Type="http://schemas.openxmlformats.org/officeDocument/2006/relationships/tags" Target="../tags/tag185.xml"/><Relationship Id="rId19" Type="http://schemas.openxmlformats.org/officeDocument/2006/relationships/slide" Target="slide29.xml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tags" Target="../tags/tag189.xml"/><Relationship Id="rId22" Type="http://schemas.openxmlformats.org/officeDocument/2006/relationships/slide" Target="slide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vignette1.wikia.nocookie.net/southpark2/images/c/c1/South_Park_Season_14.png/revision/latest?cb=20140423142814&amp;path-prefix=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24" y="1340768"/>
            <a:ext cx="8324208" cy="46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9" name="Line 13"/>
          <p:cNvSpPr>
            <a:spLocks noChangeShapeType="1"/>
          </p:cNvSpPr>
          <p:nvPr/>
        </p:nvSpPr>
        <p:spPr bwMode="auto">
          <a:xfrm>
            <a:off x="8805863" y="1104900"/>
            <a:ext cx="0" cy="56769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43807" y="1196752"/>
            <a:ext cx="3455441" cy="60791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3600" b="1">
                <a:solidFill>
                  <a:schemeClr val="tx1"/>
                </a:solidFill>
                <a:latin typeface="South Park" panose="020B0A04020102020204" pitchFamily="34" charset="0"/>
              </a:rPr>
              <a:t>Text MINING</a:t>
            </a:r>
            <a:endParaRPr lang="nl-NL" sz="3600" b="1" dirty="0">
              <a:solidFill>
                <a:schemeClr val="tx1"/>
              </a:solidFill>
              <a:latin typeface="South Park" panose="020B0A04020102020204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04430" y="5157192"/>
            <a:ext cx="81359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tx1"/>
                </a:solidFill>
                <a:latin typeface="South Park" panose="020B0A04020102020204" pitchFamily="34" charset="0"/>
              </a:rPr>
              <a:t>													  Dominik Nerger		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Co-</a:t>
            </a:r>
            <a:r>
              <a:rPr lang="de-DE" sz="3200" dirty="0" err="1"/>
              <a:t>occurence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Characters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188" y="1971700"/>
            <a:ext cx="4725424" cy="40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05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Dendogram</a:t>
            </a:r>
            <a:endParaRPr lang="de-DE" sz="3200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112602" y="1831542"/>
            <a:ext cx="442508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3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Named</a:t>
            </a:r>
            <a:r>
              <a:rPr lang="de-DE" sz="3200" dirty="0"/>
              <a:t> Entity Recognition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800" dirty="0"/>
          </a:p>
          <a:p>
            <a:r>
              <a:rPr lang="de-DE" sz="2800" dirty="0" err="1"/>
              <a:t>Compare</a:t>
            </a:r>
            <a:r>
              <a:rPr lang="de-DE" sz="2800" dirty="0"/>
              <a:t> </a:t>
            </a:r>
            <a:r>
              <a:rPr lang="de-DE" sz="2800" dirty="0" err="1"/>
              <a:t>performance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Alpha-Beta </a:t>
            </a:r>
            <a:r>
              <a:rPr lang="de-DE" sz="2800" dirty="0" err="1"/>
              <a:t>algorithm</a:t>
            </a:r>
            <a:endParaRPr lang="de-DE" sz="28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871794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Sentiment Mining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/>
              <a:t>Positive/negative </a:t>
            </a:r>
            <a:r>
              <a:rPr lang="de-DE" sz="2800" dirty="0" err="1"/>
              <a:t>sentiment</a:t>
            </a:r>
            <a:r>
              <a:rPr lang="de-DE" sz="2800" dirty="0"/>
              <a:t> </a:t>
            </a:r>
            <a:r>
              <a:rPr lang="de-DE" sz="2800" dirty="0" err="1"/>
              <a:t>timeline</a:t>
            </a:r>
            <a:endParaRPr lang="de-DE" sz="2800" dirty="0"/>
          </a:p>
          <a:p>
            <a:r>
              <a:rPr lang="de-DE" sz="2800" dirty="0"/>
              <a:t>Aggregation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other</a:t>
            </a:r>
            <a:r>
              <a:rPr lang="de-DE" sz="2800" dirty="0"/>
              <a:t> </a:t>
            </a:r>
            <a:r>
              <a:rPr lang="de-DE" sz="2800" dirty="0" err="1"/>
              <a:t>sentiments</a:t>
            </a:r>
            <a:r>
              <a:rPr lang="de-DE" sz="2800" dirty="0"/>
              <a:t> like </a:t>
            </a:r>
            <a:r>
              <a:rPr lang="de-DE" sz="2800" dirty="0" err="1"/>
              <a:t>anger</a:t>
            </a:r>
            <a:r>
              <a:rPr lang="de-DE" sz="2800" dirty="0"/>
              <a:t>, </a:t>
            </a:r>
            <a:r>
              <a:rPr lang="de-DE" sz="2800" dirty="0" err="1"/>
              <a:t>joy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60713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Sentiment Mining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076" y="1905000"/>
            <a:ext cx="6647648" cy="4114800"/>
          </a:xfrm>
        </p:spPr>
      </p:pic>
    </p:spTree>
    <p:extLst>
      <p:ext uri="{BB962C8B-B14F-4D97-AF65-F5344CB8AC3E}">
        <p14:creationId xmlns:p14="http://schemas.microsoft.com/office/powerpoint/2010/main" val="1077331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Sentiment Mining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2040" y="2276872"/>
            <a:ext cx="3600401" cy="2228597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276871"/>
            <a:ext cx="3600401" cy="222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03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Non-negative Matrix </a:t>
            </a:r>
            <a:r>
              <a:rPr lang="de-DE" sz="3200" dirty="0" err="1"/>
              <a:t>Factorization</a:t>
            </a:r>
            <a:endParaRPr lang="de-DE" sz="3200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304800" y="1905000"/>
            <a:ext cx="8458200" cy="4114800"/>
          </a:xfrm>
        </p:spPr>
        <p:txBody>
          <a:bodyPr/>
          <a:lstStyle/>
          <a:p>
            <a:r>
              <a:rPr lang="de-DE" sz="2800" dirty="0"/>
              <a:t>Data </a:t>
            </a:r>
            <a:r>
              <a:rPr lang="de-DE" sz="2800" dirty="0" err="1"/>
              <a:t>cluster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related</a:t>
            </a:r>
            <a:endParaRPr lang="de-DE" sz="2800" dirty="0"/>
          </a:p>
          <a:p>
            <a:pPr marL="0" indent="0">
              <a:buNone/>
            </a:pPr>
            <a:r>
              <a:rPr lang="de-DE" sz="2800" dirty="0"/>
              <a:t>   </a:t>
            </a:r>
            <a:r>
              <a:rPr lang="de-DE" sz="2800" dirty="0" err="1"/>
              <a:t>seasons</a:t>
            </a:r>
            <a:endParaRPr lang="de-DE" sz="2800" dirty="0"/>
          </a:p>
          <a:p>
            <a:r>
              <a:rPr lang="de-DE" sz="2800" dirty="0"/>
              <a:t>18 Seasons, 3 Topics</a:t>
            </a:r>
          </a:p>
          <a:p>
            <a:r>
              <a:rPr lang="de-DE" sz="2800" dirty="0"/>
              <a:t>Clusters:</a:t>
            </a:r>
          </a:p>
          <a:p>
            <a:pPr lvl="1"/>
            <a:r>
              <a:rPr lang="de-DE" sz="2400" dirty="0"/>
              <a:t>[1:4]</a:t>
            </a:r>
          </a:p>
          <a:p>
            <a:pPr lvl="1"/>
            <a:r>
              <a:rPr lang="de-DE" sz="2400" dirty="0"/>
              <a:t>[5:9]</a:t>
            </a:r>
          </a:p>
          <a:p>
            <a:pPr lvl="1"/>
            <a:r>
              <a:rPr lang="de-DE" sz="2400" dirty="0"/>
              <a:t>[10:18]</a:t>
            </a:r>
          </a:p>
          <a:p>
            <a:endParaRPr lang="de-DE" sz="2800" dirty="0"/>
          </a:p>
          <a:p>
            <a:endParaRPr lang="de-DE" sz="2800" dirty="0"/>
          </a:p>
          <a:p>
            <a:pPr marL="0" indent="0">
              <a:buNone/>
            </a:pPr>
            <a:endParaRPr lang="de-DE" sz="2800" dirty="0"/>
          </a:p>
          <a:p>
            <a:endParaRPr lang="de-DE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628800"/>
            <a:ext cx="3795798" cy="45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35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Non-negative Matrix </a:t>
            </a:r>
            <a:r>
              <a:rPr lang="de-DE" sz="3200" dirty="0" err="1"/>
              <a:t>Factorization</a:t>
            </a:r>
            <a:endParaRPr lang="de-DE" sz="3200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304800" y="1905000"/>
            <a:ext cx="4448062" cy="4114800"/>
          </a:xfrm>
        </p:spPr>
        <p:txBody>
          <a:bodyPr/>
          <a:lstStyle/>
          <a:p>
            <a:r>
              <a:rPr lang="de-DE" dirty="0"/>
              <a:t>Major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writing</a:t>
            </a:r>
            <a:r>
              <a:rPr lang="de-DE" dirty="0"/>
              <a:t> (2001/2002)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producing</a:t>
            </a:r>
            <a:r>
              <a:rPr lang="de-DE" dirty="0"/>
              <a:t> (2006)</a:t>
            </a:r>
          </a:p>
          <a:p>
            <a:r>
              <a:rPr lang="de-DE" dirty="0" err="1"/>
              <a:t>Correlates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different </a:t>
            </a:r>
            <a:r>
              <a:rPr lang="de-DE" dirty="0" err="1"/>
              <a:t>clusters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NMF</a:t>
            </a:r>
          </a:p>
          <a:p>
            <a:pPr lvl="1"/>
            <a:r>
              <a:rPr lang="de-DE" dirty="0"/>
              <a:t>Season 5 in 2001</a:t>
            </a:r>
          </a:p>
          <a:p>
            <a:pPr lvl="1"/>
            <a:r>
              <a:rPr lang="de-DE" dirty="0"/>
              <a:t>Season 10 in 2006</a:t>
            </a:r>
          </a:p>
          <a:p>
            <a:r>
              <a:rPr lang="de-DE" dirty="0" err="1"/>
              <a:t>Conclusion</a:t>
            </a:r>
            <a:r>
              <a:rPr lang="de-DE" dirty="0"/>
              <a:t>: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style </a:t>
            </a:r>
          </a:p>
          <a:p>
            <a:endParaRPr lang="de-DE" sz="2800" dirty="0"/>
          </a:p>
          <a:p>
            <a:endParaRPr lang="de-DE" sz="2800" dirty="0"/>
          </a:p>
          <a:p>
            <a:pPr marL="0" indent="0">
              <a:buNone/>
            </a:pPr>
            <a:endParaRPr lang="de-DE" sz="2800" dirty="0"/>
          </a:p>
          <a:p>
            <a:endParaRPr lang="de-DE" sz="2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905000"/>
            <a:ext cx="3644423" cy="113102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305" y="3573016"/>
            <a:ext cx="4099721" cy="22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83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Combinatorial</a:t>
            </a:r>
            <a:r>
              <a:rPr lang="de-DE" sz="3200" dirty="0"/>
              <a:t> Games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1" y="1905000"/>
            <a:ext cx="8356177" cy="4114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sz="2800" dirty="0"/>
              <a:t>First </a:t>
            </a:r>
            <a:r>
              <a:rPr lang="de-DE" sz="2800" dirty="0" err="1"/>
              <a:t>player</a:t>
            </a:r>
            <a:r>
              <a:rPr lang="de-DE" sz="2800" dirty="0"/>
              <a:t> </a:t>
            </a:r>
            <a:r>
              <a:rPr lang="de-DE" sz="2800" dirty="0" err="1"/>
              <a:t>unable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move</a:t>
            </a:r>
            <a:r>
              <a:rPr lang="de-DE" sz="2800" dirty="0"/>
              <a:t> loses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800" dirty="0" err="1"/>
              <a:t>Alternating</a:t>
            </a:r>
            <a:r>
              <a:rPr lang="de-DE" sz="2800" dirty="0"/>
              <a:t> </a:t>
            </a:r>
            <a:r>
              <a:rPr lang="de-DE" sz="2800" dirty="0" err="1"/>
              <a:t>moves</a:t>
            </a:r>
            <a:r>
              <a:rPr lang="de-DE" sz="2800" dirty="0"/>
              <a:t> </a:t>
            </a:r>
            <a:r>
              <a:rPr lang="de-DE" sz="2800" dirty="0" err="1"/>
              <a:t>and</a:t>
            </a:r>
            <a:r>
              <a:rPr lang="de-DE" sz="2800" dirty="0"/>
              <a:t> finite </a:t>
            </a:r>
            <a:r>
              <a:rPr lang="de-DE" sz="2800" dirty="0" err="1"/>
              <a:t>amount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turns</a:t>
            </a:r>
            <a:r>
              <a:rPr lang="de-DE" sz="2800" dirty="0"/>
              <a:t> (</a:t>
            </a:r>
            <a:r>
              <a:rPr lang="de-DE" sz="2800" dirty="0" err="1"/>
              <a:t>converging</a:t>
            </a:r>
            <a:r>
              <a:rPr lang="de-DE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800" dirty="0" err="1"/>
              <a:t>No</a:t>
            </a:r>
            <a:r>
              <a:rPr lang="de-DE" sz="2800" dirty="0"/>
              <a:t> </a:t>
            </a:r>
            <a:r>
              <a:rPr lang="de-DE" sz="2800" dirty="0" err="1"/>
              <a:t>chance</a:t>
            </a:r>
            <a:r>
              <a:rPr lang="de-DE" sz="2800" dirty="0"/>
              <a:t> </a:t>
            </a:r>
            <a:r>
              <a:rPr lang="de-DE" sz="2800" dirty="0" err="1"/>
              <a:t>involved</a:t>
            </a:r>
            <a:r>
              <a:rPr lang="de-DE" sz="2800" dirty="0"/>
              <a:t> (</a:t>
            </a:r>
            <a:r>
              <a:rPr lang="de-DE" sz="2800" dirty="0" err="1"/>
              <a:t>deterministic</a:t>
            </a:r>
            <a:r>
              <a:rPr lang="de-DE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800" dirty="0" err="1"/>
              <a:t>Perfect</a:t>
            </a:r>
            <a:r>
              <a:rPr lang="de-DE" sz="2800" dirty="0"/>
              <a:t> </a:t>
            </a:r>
            <a:r>
              <a:rPr lang="de-DE" sz="2800" dirty="0" err="1"/>
              <a:t>information</a:t>
            </a:r>
            <a:r>
              <a:rPr lang="de-DE" sz="2800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both</a:t>
            </a:r>
            <a:r>
              <a:rPr lang="de-DE" sz="2800" dirty="0"/>
              <a:t> </a:t>
            </a:r>
            <a:r>
              <a:rPr lang="de-DE" sz="2800" dirty="0" err="1"/>
              <a:t>players</a:t>
            </a:r>
            <a:endParaRPr lang="de-DE" sz="2800" dirty="0"/>
          </a:p>
          <a:p>
            <a:pPr marL="514350" indent="-514350">
              <a:buFont typeface="+mj-lt"/>
              <a:buAutoNum type="arabicPeriod"/>
            </a:pPr>
            <a:r>
              <a:rPr lang="de-DE" sz="2800" dirty="0" err="1"/>
              <a:t>No</a:t>
            </a:r>
            <a:r>
              <a:rPr lang="de-DE" sz="2800" dirty="0"/>
              <a:t> </a:t>
            </a:r>
            <a:r>
              <a:rPr lang="de-DE" sz="2800" dirty="0" err="1"/>
              <a:t>draws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01257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Combinatorial</a:t>
            </a:r>
            <a:r>
              <a:rPr lang="de-DE" sz="3200" dirty="0"/>
              <a:t> Games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r:link="rId3"/>
          <a:stretch>
            <a:fillRect/>
          </a:stretch>
        </p:blipFill>
        <p:spPr>
          <a:xfrm>
            <a:off x="304800" y="3202626"/>
            <a:ext cx="8356600" cy="1604611"/>
          </a:xfrm>
        </p:spPr>
      </p:pic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04801" y="1905000"/>
            <a:ext cx="8356177" cy="137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1C3D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C3D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rgbClr val="001C3D"/>
                </a:solidFill>
                <a:latin typeface="+mn-lt"/>
                <a:ea typeface="ＭＳ Ｐゴシック" pitchFamily="-106" charset="-128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001C3D"/>
                </a:solidFill>
                <a:latin typeface="+mn-lt"/>
                <a:ea typeface="ＭＳ Ｐゴシック" pitchFamily="-106" charset="-128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1C3D"/>
                </a:solidFill>
                <a:latin typeface="+mn-lt"/>
                <a:ea typeface="ＭＳ Ｐゴシック" pitchFamily="-106" charset="-128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  <a:ea typeface="ＭＳ Ｐゴシック" pitchFamily="-106" charset="-128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  <a:ea typeface="ＭＳ Ｐゴシック" pitchFamily="-106" charset="-128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  <a:ea typeface="ＭＳ Ｐゴシック" pitchFamily="-106" charset="-128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marL="0" indent="0">
              <a:buNone/>
            </a:pPr>
            <a:r>
              <a:rPr lang="de-DE" sz="2800" kern="0" dirty="0" err="1"/>
              <a:t>Four</a:t>
            </a:r>
            <a:r>
              <a:rPr lang="de-DE" sz="2800" kern="0" dirty="0"/>
              <a:t> </a:t>
            </a:r>
            <a:r>
              <a:rPr lang="de-DE" sz="2800" kern="0" dirty="0" err="1"/>
              <a:t>outcome</a:t>
            </a:r>
            <a:r>
              <a:rPr lang="de-DE" sz="2800" kern="0" dirty="0"/>
              <a:t> </a:t>
            </a:r>
            <a:r>
              <a:rPr lang="de-DE" sz="2800" kern="0" dirty="0" err="1"/>
              <a:t>classes</a:t>
            </a:r>
            <a:r>
              <a:rPr lang="de-DE" sz="2800" kern="0" dirty="0"/>
              <a:t> </a:t>
            </a:r>
            <a:r>
              <a:rPr lang="de-DE" sz="2800" kern="0" dirty="0" err="1"/>
              <a:t>according</a:t>
            </a:r>
            <a:r>
              <a:rPr lang="de-DE" sz="2800" kern="0" dirty="0"/>
              <a:t> </a:t>
            </a:r>
            <a:r>
              <a:rPr lang="de-DE" sz="2800" kern="0" dirty="0" err="1"/>
              <a:t>to</a:t>
            </a:r>
            <a:r>
              <a:rPr lang="de-DE" sz="2800" kern="0" dirty="0"/>
              <a:t> </a:t>
            </a:r>
            <a:r>
              <a:rPr lang="en-US" sz="2800" kern="0" dirty="0"/>
              <a:t>Albert, </a:t>
            </a:r>
            <a:r>
              <a:rPr lang="en-US" sz="2800" kern="0" dirty="0" err="1"/>
              <a:t>Nowakowski</a:t>
            </a:r>
            <a:r>
              <a:rPr lang="en-US" sz="2800" kern="0" dirty="0"/>
              <a:t> and Wolfe (2007):</a:t>
            </a:r>
            <a:r>
              <a:rPr lang="de-DE" sz="2800" kern="0" dirty="0"/>
              <a:t> </a:t>
            </a:r>
          </a:p>
          <a:p>
            <a:endParaRPr lang="de-DE" sz="2800" kern="0" dirty="0"/>
          </a:p>
        </p:txBody>
      </p:sp>
    </p:spTree>
    <p:extLst>
      <p:ext uri="{BB962C8B-B14F-4D97-AF65-F5344CB8AC3E}">
        <p14:creationId xmlns:p14="http://schemas.microsoft.com/office/powerpoint/2010/main" val="252248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hlinkClick r:id="rId16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>
            <a:off x="866539" y="4056468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Conclusion &amp; future work</a:t>
            </a:r>
          </a:p>
        </p:txBody>
      </p:sp>
      <p:sp>
        <p:nvSpPr>
          <p:cNvPr id="26" name="Rechteck 25">
            <a:hlinkClick r:id="rId16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>
            <a:off x="395288" y="4056468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25" name="Rechteck 24">
            <a:hlinkClick r:id="rId17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>
            <a:off x="866539" y="3585217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Results</a:t>
            </a:r>
          </a:p>
        </p:txBody>
      </p:sp>
      <p:sp>
        <p:nvSpPr>
          <p:cNvPr id="24" name="Rechteck 23">
            <a:hlinkClick r:id="rId17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>
            <a:off x="395288" y="3585217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23" name="Rechteck 22">
            <a:hlinkClick r:id="rId18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>
            <a:off x="866539" y="3113966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Implementation</a:t>
            </a:r>
          </a:p>
        </p:txBody>
      </p:sp>
      <p:sp>
        <p:nvSpPr>
          <p:cNvPr id="22" name="Rechteck 21">
            <a:hlinkClick r:id="rId18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>
            <a:off x="395288" y="3113966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21" name="Rechteck 20">
            <a:hlinkClick r:id="rId19" action="ppaction://hlinksldjump"/>
          </p:cNvPr>
          <p:cNvSpPr/>
          <p:nvPr>
            <p:custDataLst>
              <p:tags r:id="rId8"/>
            </p:custDataLst>
          </p:nvPr>
        </p:nvSpPr>
        <p:spPr bwMode="auto">
          <a:xfrm>
            <a:off x="866539" y="2642715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Data Crawling</a:t>
            </a:r>
          </a:p>
        </p:txBody>
      </p:sp>
      <p:sp>
        <p:nvSpPr>
          <p:cNvPr id="20" name="Rechteck 19">
            <a:hlinkClick r:id="rId19" action="ppaction://hlinksldjump"/>
          </p:cNvPr>
          <p:cNvSpPr/>
          <p:nvPr>
            <p:custDataLst>
              <p:tags r:id="rId9"/>
            </p:custDataLst>
          </p:nvPr>
        </p:nvSpPr>
        <p:spPr bwMode="auto">
          <a:xfrm>
            <a:off x="395288" y="2642715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19" name="Rechteck 18">
            <a:hlinkClick r:id="rId20" action="ppaction://hlinksldjump"/>
          </p:cNvPr>
          <p:cNvSpPr/>
          <p:nvPr>
            <p:custDataLst>
              <p:tags r:id="rId10"/>
            </p:custDataLst>
          </p:nvPr>
        </p:nvSpPr>
        <p:spPr bwMode="auto">
          <a:xfrm>
            <a:off x="866539" y="2171464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26" u="none" strike="noStrike" cap="none" normalizeH="0" baseline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hteck 17">
            <a:hlinkClick r:id="rId20" action="ppaction://hlinksldjump"/>
          </p:cNvPr>
          <p:cNvSpPr/>
          <p:nvPr>
            <p:custDataLst>
              <p:tags r:id="rId11"/>
            </p:custDataLst>
          </p:nvPr>
        </p:nvSpPr>
        <p:spPr bwMode="auto">
          <a:xfrm>
            <a:off x="395288" y="2171464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7" name="Rechteck 16">
            <a:hlinkClick r:id="rId21" action="ppaction://hlinksldjump"/>
          </p:cNvPr>
          <p:cNvSpPr/>
          <p:nvPr>
            <p:custDataLst>
              <p:tags r:id="rId12"/>
            </p:custDataLst>
          </p:nvPr>
        </p:nvSpPr>
        <p:spPr bwMode="auto">
          <a:xfrm>
            <a:off x="866539" y="1700213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Introduction</a:t>
            </a:r>
          </a:p>
        </p:txBody>
      </p:sp>
      <p:sp>
        <p:nvSpPr>
          <p:cNvPr id="16" name="Rechteck 15">
            <a:hlinkClick r:id="rId21" action="ppaction://hlinksldjump"/>
          </p:cNvPr>
          <p:cNvSpPr/>
          <p:nvPr>
            <p:custDataLst>
              <p:tags r:id="rId13"/>
            </p:custDataLst>
          </p:nvPr>
        </p:nvSpPr>
        <p:spPr bwMode="auto">
          <a:xfrm>
            <a:off x="395288" y="1700213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/>
        <p:txBody>
          <a:bodyPr/>
          <a:lstStyle/>
          <a:p>
            <a:r>
              <a:rPr lang="de-DE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6874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Steps</a:t>
            </a:r>
            <a:r>
              <a:rPr lang="de-DE" sz="3200" dirty="0"/>
              <a:t> of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project</a:t>
            </a:r>
            <a:endParaRPr lang="de-DE" sz="3200" dirty="0"/>
          </a:p>
        </p:txBody>
      </p:sp>
      <p:sp>
        <p:nvSpPr>
          <p:cNvPr id="4" name="AutoShape 2"/>
          <p:cNvSpPr>
            <a:spLocks noChangeArrowheads="1"/>
          </p:cNvSpPr>
          <p:nvPr/>
        </p:nvSpPr>
        <p:spPr bwMode="auto">
          <a:xfrm flipH="1">
            <a:off x="1420813" y="5551421"/>
            <a:ext cx="7327900" cy="604244"/>
          </a:xfrm>
          <a:prstGeom prst="parallelogram">
            <a:avLst>
              <a:gd name="adj" fmla="val 126541"/>
            </a:avLst>
          </a:prstGeom>
          <a:gradFill flip="none" rotWithShape="1">
            <a:gsLst>
              <a:gs pos="0">
                <a:schemeClr val="accent6">
                  <a:lumMod val="50000"/>
                </a:schemeClr>
              </a:gs>
              <a:gs pos="100000">
                <a:srgbClr val="DDDDDD">
                  <a:gamma/>
                  <a:tint val="54118"/>
                  <a:invGamma/>
                  <a:alpha val="0"/>
                </a:srgbClr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49325" y="5916344"/>
            <a:ext cx="1743075" cy="24950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6" name="Freeform 4"/>
          <p:cNvSpPr>
            <a:spLocks/>
          </p:cNvSpPr>
          <p:nvPr/>
        </p:nvSpPr>
        <p:spPr bwMode="auto">
          <a:xfrm>
            <a:off x="396875" y="5374900"/>
            <a:ext cx="554038" cy="790949"/>
          </a:xfrm>
          <a:custGeom>
            <a:avLst/>
            <a:gdLst/>
            <a:ahLst/>
            <a:cxnLst>
              <a:cxn ang="0">
                <a:pos x="343" y="340"/>
              </a:cxn>
              <a:cxn ang="0">
                <a:pos x="343" y="494"/>
              </a:cxn>
              <a:cxn ang="0">
                <a:pos x="0" y="155"/>
              </a:cxn>
              <a:cxn ang="0">
                <a:pos x="0" y="0"/>
              </a:cxn>
              <a:cxn ang="0">
                <a:pos x="343" y="340"/>
              </a:cxn>
            </a:cxnLst>
            <a:rect l="0" t="0" r="r" b="b"/>
            <a:pathLst>
              <a:path w="343" h="494">
                <a:moveTo>
                  <a:pt x="343" y="340"/>
                </a:moveTo>
                <a:lnTo>
                  <a:pt x="343" y="494"/>
                </a:lnTo>
                <a:lnTo>
                  <a:pt x="0" y="155"/>
                </a:lnTo>
                <a:lnTo>
                  <a:pt x="0" y="0"/>
                </a:lnTo>
                <a:lnTo>
                  <a:pt x="343" y="34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395288" y="5374900"/>
            <a:ext cx="2297112" cy="544839"/>
          </a:xfrm>
          <a:custGeom>
            <a:avLst/>
            <a:gdLst/>
            <a:ahLst/>
            <a:cxnLst>
              <a:cxn ang="0">
                <a:pos x="233" y="189"/>
              </a:cxn>
              <a:cxn ang="0">
                <a:pos x="972" y="189"/>
              </a:cxn>
              <a:cxn ang="0">
                <a:pos x="696" y="0"/>
              </a:cxn>
              <a:cxn ang="0">
                <a:pos x="0" y="0"/>
              </a:cxn>
              <a:cxn ang="0">
                <a:pos x="233" y="189"/>
              </a:cxn>
            </a:cxnLst>
            <a:rect l="0" t="0" r="r" b="b"/>
            <a:pathLst>
              <a:path w="972" h="189">
                <a:moveTo>
                  <a:pt x="233" y="189"/>
                </a:moveTo>
                <a:lnTo>
                  <a:pt x="972" y="189"/>
                </a:lnTo>
                <a:lnTo>
                  <a:pt x="696" y="0"/>
                </a:lnTo>
                <a:lnTo>
                  <a:pt x="0" y="0"/>
                </a:lnTo>
                <a:lnTo>
                  <a:pt x="233" y="189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460625" y="5668536"/>
            <a:ext cx="1744663" cy="24950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908175" y="5127092"/>
            <a:ext cx="554038" cy="790949"/>
          </a:xfrm>
          <a:custGeom>
            <a:avLst/>
            <a:gdLst/>
            <a:ahLst/>
            <a:cxnLst>
              <a:cxn ang="0">
                <a:pos x="343" y="340"/>
              </a:cxn>
              <a:cxn ang="0">
                <a:pos x="343" y="494"/>
              </a:cxn>
              <a:cxn ang="0">
                <a:pos x="0" y="155"/>
              </a:cxn>
              <a:cxn ang="0">
                <a:pos x="0" y="0"/>
              </a:cxn>
              <a:cxn ang="0">
                <a:pos x="343" y="340"/>
              </a:cxn>
            </a:cxnLst>
            <a:rect l="0" t="0" r="r" b="b"/>
            <a:pathLst>
              <a:path w="343" h="494">
                <a:moveTo>
                  <a:pt x="343" y="340"/>
                </a:moveTo>
                <a:lnTo>
                  <a:pt x="343" y="494"/>
                </a:lnTo>
                <a:lnTo>
                  <a:pt x="0" y="155"/>
                </a:lnTo>
                <a:lnTo>
                  <a:pt x="0" y="0"/>
                </a:lnTo>
                <a:lnTo>
                  <a:pt x="343" y="34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1906588" y="5127092"/>
            <a:ext cx="2298700" cy="544839"/>
          </a:xfrm>
          <a:custGeom>
            <a:avLst/>
            <a:gdLst/>
            <a:ahLst/>
            <a:cxnLst>
              <a:cxn ang="0">
                <a:pos x="233" y="189"/>
              </a:cxn>
              <a:cxn ang="0">
                <a:pos x="972" y="189"/>
              </a:cxn>
              <a:cxn ang="0">
                <a:pos x="696" y="0"/>
              </a:cxn>
              <a:cxn ang="0">
                <a:pos x="0" y="0"/>
              </a:cxn>
              <a:cxn ang="0">
                <a:pos x="233" y="189"/>
              </a:cxn>
            </a:cxnLst>
            <a:rect l="0" t="0" r="r" b="b"/>
            <a:pathLst>
              <a:path w="972" h="189">
                <a:moveTo>
                  <a:pt x="233" y="189"/>
                </a:moveTo>
                <a:lnTo>
                  <a:pt x="972" y="189"/>
                </a:lnTo>
                <a:lnTo>
                  <a:pt x="696" y="0"/>
                </a:lnTo>
                <a:lnTo>
                  <a:pt x="0" y="0"/>
                </a:lnTo>
                <a:lnTo>
                  <a:pt x="233" y="189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971925" y="5420728"/>
            <a:ext cx="1744663" cy="24950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3419475" y="4879284"/>
            <a:ext cx="554038" cy="790949"/>
          </a:xfrm>
          <a:custGeom>
            <a:avLst/>
            <a:gdLst/>
            <a:ahLst/>
            <a:cxnLst>
              <a:cxn ang="0">
                <a:pos x="343" y="340"/>
              </a:cxn>
              <a:cxn ang="0">
                <a:pos x="343" y="494"/>
              </a:cxn>
              <a:cxn ang="0">
                <a:pos x="0" y="155"/>
              </a:cxn>
              <a:cxn ang="0">
                <a:pos x="0" y="0"/>
              </a:cxn>
              <a:cxn ang="0">
                <a:pos x="343" y="340"/>
              </a:cxn>
            </a:cxnLst>
            <a:rect l="0" t="0" r="r" b="b"/>
            <a:pathLst>
              <a:path w="343" h="494">
                <a:moveTo>
                  <a:pt x="343" y="340"/>
                </a:moveTo>
                <a:lnTo>
                  <a:pt x="343" y="494"/>
                </a:lnTo>
                <a:lnTo>
                  <a:pt x="0" y="155"/>
                </a:lnTo>
                <a:lnTo>
                  <a:pt x="0" y="0"/>
                </a:lnTo>
                <a:lnTo>
                  <a:pt x="343" y="34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3417888" y="4879284"/>
            <a:ext cx="2298700" cy="544839"/>
          </a:xfrm>
          <a:custGeom>
            <a:avLst/>
            <a:gdLst/>
            <a:ahLst/>
            <a:cxnLst>
              <a:cxn ang="0">
                <a:pos x="233" y="189"/>
              </a:cxn>
              <a:cxn ang="0">
                <a:pos x="972" y="189"/>
              </a:cxn>
              <a:cxn ang="0">
                <a:pos x="696" y="0"/>
              </a:cxn>
              <a:cxn ang="0">
                <a:pos x="0" y="0"/>
              </a:cxn>
              <a:cxn ang="0">
                <a:pos x="233" y="189"/>
              </a:cxn>
            </a:cxnLst>
            <a:rect l="0" t="0" r="r" b="b"/>
            <a:pathLst>
              <a:path w="972" h="189">
                <a:moveTo>
                  <a:pt x="233" y="189"/>
                </a:moveTo>
                <a:lnTo>
                  <a:pt x="972" y="189"/>
                </a:lnTo>
                <a:lnTo>
                  <a:pt x="696" y="0"/>
                </a:lnTo>
                <a:lnTo>
                  <a:pt x="0" y="0"/>
                </a:lnTo>
                <a:lnTo>
                  <a:pt x="233" y="189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5483225" y="5171222"/>
            <a:ext cx="1744663" cy="24950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4930775" y="4629779"/>
            <a:ext cx="554038" cy="790949"/>
          </a:xfrm>
          <a:custGeom>
            <a:avLst/>
            <a:gdLst/>
            <a:ahLst/>
            <a:cxnLst>
              <a:cxn ang="0">
                <a:pos x="343" y="340"/>
              </a:cxn>
              <a:cxn ang="0">
                <a:pos x="343" y="494"/>
              </a:cxn>
              <a:cxn ang="0">
                <a:pos x="0" y="155"/>
              </a:cxn>
              <a:cxn ang="0">
                <a:pos x="0" y="0"/>
              </a:cxn>
              <a:cxn ang="0">
                <a:pos x="343" y="340"/>
              </a:cxn>
            </a:cxnLst>
            <a:rect l="0" t="0" r="r" b="b"/>
            <a:pathLst>
              <a:path w="343" h="494">
                <a:moveTo>
                  <a:pt x="343" y="340"/>
                </a:moveTo>
                <a:lnTo>
                  <a:pt x="343" y="494"/>
                </a:lnTo>
                <a:lnTo>
                  <a:pt x="0" y="155"/>
                </a:lnTo>
                <a:lnTo>
                  <a:pt x="0" y="0"/>
                </a:lnTo>
                <a:lnTo>
                  <a:pt x="343" y="34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4929188" y="4629779"/>
            <a:ext cx="2298700" cy="544838"/>
          </a:xfrm>
          <a:custGeom>
            <a:avLst/>
            <a:gdLst/>
            <a:ahLst/>
            <a:cxnLst>
              <a:cxn ang="0">
                <a:pos x="233" y="189"/>
              </a:cxn>
              <a:cxn ang="0">
                <a:pos x="972" y="189"/>
              </a:cxn>
              <a:cxn ang="0">
                <a:pos x="696" y="0"/>
              </a:cxn>
              <a:cxn ang="0">
                <a:pos x="0" y="0"/>
              </a:cxn>
              <a:cxn ang="0">
                <a:pos x="233" y="189"/>
              </a:cxn>
            </a:cxnLst>
            <a:rect l="0" t="0" r="r" b="b"/>
            <a:pathLst>
              <a:path w="972" h="189">
                <a:moveTo>
                  <a:pt x="233" y="189"/>
                </a:moveTo>
                <a:lnTo>
                  <a:pt x="972" y="189"/>
                </a:lnTo>
                <a:lnTo>
                  <a:pt x="696" y="0"/>
                </a:lnTo>
                <a:lnTo>
                  <a:pt x="0" y="0"/>
                </a:lnTo>
                <a:lnTo>
                  <a:pt x="233" y="189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6994525" y="4926809"/>
            <a:ext cx="1744663" cy="24950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6442075" y="4385365"/>
            <a:ext cx="554038" cy="790949"/>
          </a:xfrm>
          <a:custGeom>
            <a:avLst/>
            <a:gdLst/>
            <a:ahLst/>
            <a:cxnLst>
              <a:cxn ang="0">
                <a:pos x="343" y="340"/>
              </a:cxn>
              <a:cxn ang="0">
                <a:pos x="343" y="494"/>
              </a:cxn>
              <a:cxn ang="0">
                <a:pos x="0" y="155"/>
              </a:cxn>
              <a:cxn ang="0">
                <a:pos x="0" y="0"/>
              </a:cxn>
              <a:cxn ang="0">
                <a:pos x="343" y="340"/>
              </a:cxn>
            </a:cxnLst>
            <a:rect l="0" t="0" r="r" b="b"/>
            <a:pathLst>
              <a:path w="343" h="494">
                <a:moveTo>
                  <a:pt x="343" y="340"/>
                </a:moveTo>
                <a:lnTo>
                  <a:pt x="343" y="494"/>
                </a:lnTo>
                <a:lnTo>
                  <a:pt x="0" y="155"/>
                </a:lnTo>
                <a:lnTo>
                  <a:pt x="0" y="0"/>
                </a:lnTo>
                <a:lnTo>
                  <a:pt x="343" y="34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6440488" y="4385365"/>
            <a:ext cx="2298700" cy="544838"/>
          </a:xfrm>
          <a:custGeom>
            <a:avLst/>
            <a:gdLst/>
            <a:ahLst/>
            <a:cxnLst>
              <a:cxn ang="0">
                <a:pos x="233" y="189"/>
              </a:cxn>
              <a:cxn ang="0">
                <a:pos x="972" y="189"/>
              </a:cxn>
              <a:cxn ang="0">
                <a:pos x="696" y="0"/>
              </a:cxn>
              <a:cxn ang="0">
                <a:pos x="0" y="0"/>
              </a:cxn>
              <a:cxn ang="0">
                <a:pos x="233" y="189"/>
              </a:cxn>
            </a:cxnLst>
            <a:rect l="0" t="0" r="r" b="b"/>
            <a:pathLst>
              <a:path w="972" h="189">
                <a:moveTo>
                  <a:pt x="233" y="189"/>
                </a:moveTo>
                <a:lnTo>
                  <a:pt x="972" y="189"/>
                </a:lnTo>
                <a:lnTo>
                  <a:pt x="696" y="0"/>
                </a:lnTo>
                <a:lnTo>
                  <a:pt x="0" y="0"/>
                </a:lnTo>
                <a:lnTo>
                  <a:pt x="233" y="189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20" name="Rechteck 19"/>
          <p:cNvSpPr/>
          <p:nvPr>
            <p:custDataLst>
              <p:tags r:id="rId1"/>
            </p:custDataLst>
          </p:nvPr>
        </p:nvSpPr>
        <p:spPr bwMode="auto">
          <a:xfrm>
            <a:off x="398463" y="1700212"/>
            <a:ext cx="1512887" cy="54653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en-AU" sz="1600" dirty="0">
                <a:solidFill>
                  <a:schemeClr val="bg1"/>
                </a:solidFill>
                <a:latin typeface="Arial" panose="020B0604020202020204" pitchFamily="34" charset="0"/>
              </a:rPr>
              <a:t>Analysis</a:t>
            </a:r>
          </a:p>
        </p:txBody>
      </p:sp>
      <p:sp>
        <p:nvSpPr>
          <p:cNvPr id="21" name="Rechteck 20"/>
          <p:cNvSpPr/>
          <p:nvPr>
            <p:custDataLst>
              <p:tags r:id="rId2"/>
            </p:custDataLst>
          </p:nvPr>
        </p:nvSpPr>
        <p:spPr bwMode="auto">
          <a:xfrm>
            <a:off x="1911350" y="1700212"/>
            <a:ext cx="1512887" cy="54653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</a:rPr>
              <a:t>Research</a:t>
            </a:r>
            <a:endParaRPr lang="en-AU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Rechteck 21"/>
          <p:cNvSpPr/>
          <p:nvPr>
            <p:custDataLst>
              <p:tags r:id="rId3"/>
            </p:custDataLst>
          </p:nvPr>
        </p:nvSpPr>
        <p:spPr bwMode="auto">
          <a:xfrm>
            <a:off x="3421063" y="1700212"/>
            <a:ext cx="1512887" cy="54653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</a:rPr>
              <a:t>Alpha Beta (AB) Solver</a:t>
            </a:r>
            <a:endParaRPr lang="en-AU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Rechteck 22"/>
          <p:cNvSpPr/>
          <p:nvPr>
            <p:custDataLst>
              <p:tags r:id="rId4"/>
            </p:custDataLst>
          </p:nvPr>
        </p:nvSpPr>
        <p:spPr bwMode="auto">
          <a:xfrm>
            <a:off x="4930775" y="1700212"/>
            <a:ext cx="1512887" cy="54653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de-DE" sz="1600" dirty="0">
                <a:solidFill>
                  <a:schemeClr val="bg1"/>
                </a:solidFill>
                <a:latin typeface="Arial" panose="020B0604020202020204" pitchFamily="34" charset="0"/>
              </a:rPr>
              <a:t>CGT Solver</a:t>
            </a:r>
            <a:endParaRPr lang="en-AU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Rechteck 23"/>
          <p:cNvSpPr/>
          <p:nvPr>
            <p:custDataLst>
              <p:tags r:id="rId5"/>
            </p:custDataLst>
          </p:nvPr>
        </p:nvSpPr>
        <p:spPr bwMode="auto">
          <a:xfrm>
            <a:off x="6440488" y="1700212"/>
            <a:ext cx="1641475" cy="54653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de-DE" sz="1600" dirty="0" err="1">
                <a:solidFill>
                  <a:schemeClr val="bg1"/>
                </a:solidFill>
                <a:latin typeface="Arial" panose="020B0604020202020204" pitchFamily="34" charset="0"/>
              </a:rPr>
              <a:t>Combinatorial</a:t>
            </a:r>
            <a:endParaRPr lang="de-DE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0" hangingPunct="0">
              <a:spcAft>
                <a:spcPct val="0"/>
              </a:spcAft>
            </a:pPr>
            <a:r>
              <a:rPr lang="en-AU" sz="1600" dirty="0">
                <a:solidFill>
                  <a:schemeClr val="bg1"/>
                </a:solidFill>
                <a:latin typeface="Arial" panose="020B0604020202020204" pitchFamily="34" charset="0"/>
              </a:rPr>
              <a:t>AB Solver</a:t>
            </a:r>
          </a:p>
        </p:txBody>
      </p:sp>
      <p:sp>
        <p:nvSpPr>
          <p:cNvPr id="25" name="Rectangle 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98464" y="2246748"/>
            <a:ext cx="1512887" cy="3128152"/>
          </a:xfrm>
          <a:prstGeom prst="rect">
            <a:avLst/>
          </a:prstGeom>
          <a:solidFill>
            <a:srgbClr val="FFFFFF">
              <a:lumMod val="100000"/>
            </a:srgbClr>
          </a:solidFill>
          <a:ln w="19050">
            <a:noFill/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3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406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609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8128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12700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1727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2184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2641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Clr>
                <a:schemeClr val="accent6">
                  <a:lumMod val="5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de-DE" b="0" dirty="0" err="1">
                <a:latin typeface="Arial" panose="020B0604020202020204" pitchFamily="34" charset="0"/>
              </a:rPr>
              <a:t>Exercis</a:t>
            </a:r>
            <a:r>
              <a:rPr lang="de-DE" dirty="0" err="1">
                <a:latin typeface="Arial" panose="020B0604020202020204" pitchFamily="34" charset="0"/>
              </a:rPr>
              <a:t>e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</a:rPr>
              <a:t>analysis</a:t>
            </a:r>
            <a:endParaRPr lang="de-DE" dirty="0">
              <a:latin typeface="Arial" panose="020B0604020202020204" pitchFamily="34" charset="0"/>
            </a:endParaRPr>
          </a:p>
          <a:p>
            <a:pPr lvl="1">
              <a:buClr>
                <a:schemeClr val="accent6">
                  <a:lumMod val="5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de-DE" b="0" dirty="0" err="1">
                <a:latin typeface="Arial" panose="020B0604020202020204" pitchFamily="34" charset="0"/>
              </a:rPr>
              <a:t>Learn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</a:rPr>
              <a:t>the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</a:rPr>
              <a:t>game</a:t>
            </a:r>
            <a:r>
              <a:rPr lang="de-DE" dirty="0">
                <a:latin typeface="Arial" panose="020B0604020202020204" pitchFamily="34" charset="0"/>
              </a:rPr>
              <a:t> of  Konane</a:t>
            </a:r>
            <a:endParaRPr lang="de-DE" b="0" dirty="0">
              <a:latin typeface="Arial" panose="020B0604020202020204" pitchFamily="34" charset="0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909764" y="2246748"/>
            <a:ext cx="1512887" cy="2880344"/>
          </a:xfrm>
          <a:prstGeom prst="rect">
            <a:avLst/>
          </a:prstGeom>
          <a:solidFill>
            <a:srgbClr val="FFFFFF">
              <a:lumMod val="100000"/>
            </a:srgbClr>
          </a:solidFill>
          <a:ln w="19050">
            <a:noFill/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3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406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609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8128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12700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1727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2184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2641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Clr>
                <a:schemeClr val="accent6">
                  <a:lumMod val="5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de-DE" b="0" dirty="0" err="1">
                <a:latin typeface="Arial" panose="020B0604020202020204" pitchFamily="34" charset="0"/>
              </a:rPr>
              <a:t>Starting</a:t>
            </a:r>
            <a:r>
              <a:rPr lang="de-DE" b="0" dirty="0">
                <a:latin typeface="Arial" panose="020B0604020202020204" pitchFamily="34" charset="0"/>
              </a:rPr>
              <a:t> </a:t>
            </a:r>
            <a:r>
              <a:rPr lang="de-DE" b="0" dirty="0" err="1">
                <a:latin typeface="Arial" panose="020B0604020202020204" pitchFamily="34" charset="0"/>
              </a:rPr>
              <a:t>research</a:t>
            </a:r>
            <a:r>
              <a:rPr lang="de-DE" b="0" dirty="0">
                <a:latin typeface="Arial" panose="020B0604020202020204" pitchFamily="34" charset="0"/>
              </a:rPr>
              <a:t> </a:t>
            </a:r>
            <a:r>
              <a:rPr lang="de-DE" b="0" dirty="0" err="1">
                <a:latin typeface="Arial" panose="020B0604020202020204" pitchFamily="34" charset="0"/>
              </a:rPr>
              <a:t>about</a:t>
            </a:r>
            <a:r>
              <a:rPr lang="de-DE" b="0" dirty="0">
                <a:latin typeface="Arial" panose="020B0604020202020204" pitchFamily="34" charset="0"/>
              </a:rPr>
              <a:t> CGT </a:t>
            </a:r>
          </a:p>
          <a:p>
            <a:pPr lvl="1">
              <a:buClr>
                <a:schemeClr val="accent6">
                  <a:lumMod val="5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de-DE" b="0" dirty="0" err="1">
                <a:latin typeface="Arial" panose="020B0604020202020204" pitchFamily="34" charset="0"/>
              </a:rPr>
              <a:t>Planning</a:t>
            </a:r>
            <a:r>
              <a:rPr lang="de-DE" b="0" dirty="0">
                <a:latin typeface="Arial" panose="020B0604020202020204" pitchFamily="34" charset="0"/>
              </a:rPr>
              <a:t> of </a:t>
            </a:r>
            <a:r>
              <a:rPr lang="de-DE" b="0" dirty="0" err="1">
                <a:latin typeface="Arial" panose="020B0604020202020204" pitchFamily="34" charset="0"/>
              </a:rPr>
              <a:t>the</a:t>
            </a:r>
            <a:r>
              <a:rPr lang="de-DE" b="0" dirty="0">
                <a:latin typeface="Arial" panose="020B0604020202020204" pitchFamily="34" charset="0"/>
              </a:rPr>
              <a:t> </a:t>
            </a:r>
            <a:r>
              <a:rPr lang="de-DE" b="0" dirty="0" err="1">
                <a:latin typeface="Arial" panose="020B0604020202020204" pitchFamily="34" charset="0"/>
              </a:rPr>
              <a:t>implemen-tation</a:t>
            </a:r>
            <a:endParaRPr lang="de-DE" b="0" dirty="0">
              <a:latin typeface="Arial" panose="020B0604020202020204" pitchFamily="34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419475" y="2246748"/>
            <a:ext cx="1512888" cy="2632536"/>
          </a:xfrm>
          <a:prstGeom prst="rect">
            <a:avLst/>
          </a:prstGeom>
          <a:solidFill>
            <a:srgbClr val="FFFFFF">
              <a:lumMod val="100000"/>
            </a:srgbClr>
          </a:solidFill>
          <a:ln w="19050">
            <a:noFill/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3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406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609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8128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12700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1727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2184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2641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Clr>
                <a:schemeClr val="accent6">
                  <a:lumMod val="5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</a:rPr>
              <a:t>Must </a:t>
            </a:r>
            <a:r>
              <a:rPr lang="de-DE" dirty="0" err="1">
                <a:latin typeface="Arial" panose="020B0604020202020204" pitchFamily="34" charset="0"/>
              </a:rPr>
              <a:t>be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</a:rPr>
              <a:t>adjustet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</a:rPr>
              <a:t>combinato</a:t>
            </a:r>
            <a:r>
              <a:rPr lang="de-DE" dirty="0">
                <a:latin typeface="Arial" panose="020B0604020202020204" pitchFamily="34" charset="0"/>
              </a:rPr>
              <a:t>-rial </a:t>
            </a:r>
            <a:r>
              <a:rPr lang="de-DE" dirty="0" err="1">
                <a:latin typeface="Arial" panose="020B0604020202020204" pitchFamily="34" charset="0"/>
              </a:rPr>
              <a:t>games</a:t>
            </a:r>
            <a:endParaRPr lang="de-DE" dirty="0">
              <a:latin typeface="Arial" panose="020B0604020202020204" pitchFamily="34" charset="0"/>
            </a:endParaRPr>
          </a:p>
          <a:p>
            <a:pPr lvl="1">
              <a:buClr>
                <a:schemeClr val="accent6">
                  <a:lumMod val="5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de-DE" b="0" dirty="0" err="1">
                <a:latin typeface="Arial" panose="020B0604020202020204" pitchFamily="34" charset="0"/>
              </a:rPr>
              <a:t>Serves</a:t>
            </a:r>
            <a:r>
              <a:rPr lang="de-DE" b="0" dirty="0">
                <a:latin typeface="Arial" panose="020B0604020202020204" pitchFamily="34" charset="0"/>
              </a:rPr>
              <a:t> </a:t>
            </a:r>
            <a:r>
              <a:rPr lang="de-DE" b="0" dirty="0" err="1">
                <a:latin typeface="Arial" panose="020B0604020202020204" pitchFamily="34" charset="0"/>
              </a:rPr>
              <a:t>as</a:t>
            </a:r>
            <a:r>
              <a:rPr lang="de-DE" b="0" dirty="0">
                <a:latin typeface="Arial" panose="020B0604020202020204" pitchFamily="34" charset="0"/>
              </a:rPr>
              <a:t> </a:t>
            </a:r>
            <a:r>
              <a:rPr lang="de-DE" b="0" dirty="0" err="1">
                <a:latin typeface="Arial" panose="020B0604020202020204" pitchFamily="34" charset="0"/>
              </a:rPr>
              <a:t>reference</a:t>
            </a:r>
            <a:r>
              <a:rPr lang="de-DE" b="0" dirty="0">
                <a:latin typeface="Arial" panose="020B0604020202020204" pitchFamily="34" charset="0"/>
              </a:rPr>
              <a:t> </a:t>
            </a:r>
            <a:r>
              <a:rPr lang="de-DE" b="0" dirty="0" err="1">
                <a:latin typeface="Arial" panose="020B0604020202020204" pitchFamily="34" charset="0"/>
              </a:rPr>
              <a:t>for</a:t>
            </a:r>
            <a:r>
              <a:rPr lang="de-DE" b="0" dirty="0">
                <a:latin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</a:rPr>
              <a:t>comparison</a:t>
            </a:r>
            <a:endParaRPr lang="de-DE" b="0" dirty="0">
              <a:latin typeface="Arial" panose="020B060402020202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930775" y="2246748"/>
            <a:ext cx="1512888" cy="2383031"/>
          </a:xfrm>
          <a:prstGeom prst="rect">
            <a:avLst/>
          </a:prstGeom>
          <a:solidFill>
            <a:srgbClr val="FFFFFF">
              <a:lumMod val="100000"/>
            </a:srgbClr>
          </a:solidFill>
          <a:ln w="19050">
            <a:noFill/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3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406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609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8128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12700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1727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2184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2641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Clr>
                <a:schemeClr val="accent6">
                  <a:lumMod val="5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de-DE" dirty="0" err="1">
                <a:latin typeface="Arial" panose="020B0604020202020204" pitchFamily="34" charset="0"/>
              </a:rPr>
              <a:t>Calculcates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</a:rPr>
              <a:t>combinato</a:t>
            </a:r>
            <a:r>
              <a:rPr lang="de-DE" dirty="0">
                <a:latin typeface="Arial" panose="020B0604020202020204" pitchFamily="34" charset="0"/>
              </a:rPr>
              <a:t>-rial </a:t>
            </a:r>
            <a:r>
              <a:rPr lang="de-DE" dirty="0" err="1">
                <a:latin typeface="Arial" panose="020B0604020202020204" pitchFamily="34" charset="0"/>
              </a:rPr>
              <a:t>game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</a:rPr>
              <a:t>values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</a:rPr>
              <a:t>given</a:t>
            </a:r>
            <a:r>
              <a:rPr lang="de-DE" dirty="0">
                <a:latin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</a:rPr>
              <a:t>positions</a:t>
            </a:r>
            <a:endParaRPr lang="de-DE" b="0" dirty="0">
              <a:latin typeface="Arial" panose="020B0604020202020204" pitchFamily="34" charset="0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440489" y="2246748"/>
            <a:ext cx="1641475" cy="2138618"/>
          </a:xfrm>
          <a:prstGeom prst="rect">
            <a:avLst/>
          </a:prstGeom>
          <a:solidFill>
            <a:srgbClr val="FFFFFF">
              <a:lumMod val="100000"/>
            </a:srgbClr>
          </a:solidFill>
          <a:ln w="19050">
            <a:noFill/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3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406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609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8128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12700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1727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2184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2641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Clr>
                <a:schemeClr val="accent6">
                  <a:lumMod val="5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de-DE" dirty="0">
                <a:latin typeface="Arial" panose="020B0604020202020204" pitchFamily="34" charset="0"/>
              </a:rPr>
              <a:t>Starts </a:t>
            </a:r>
            <a:r>
              <a:rPr lang="de-DE" dirty="0" err="1">
                <a:latin typeface="Arial" panose="020B0604020202020204" pitchFamily="34" charset="0"/>
              </a:rPr>
              <a:t>with</a:t>
            </a:r>
            <a:r>
              <a:rPr lang="de-DE" dirty="0">
                <a:latin typeface="Arial" panose="020B0604020202020204" pitchFamily="34" charset="0"/>
              </a:rPr>
              <a:t> Alpha-Beta </a:t>
            </a:r>
            <a:r>
              <a:rPr lang="de-DE" dirty="0" err="1">
                <a:latin typeface="Arial" panose="020B0604020202020204" pitchFamily="34" charset="0"/>
              </a:rPr>
              <a:t>search</a:t>
            </a:r>
            <a:endParaRPr lang="de-DE" dirty="0">
              <a:latin typeface="Arial" panose="020B0604020202020204" pitchFamily="34" charset="0"/>
            </a:endParaRPr>
          </a:p>
          <a:p>
            <a:pPr lvl="1">
              <a:buClr>
                <a:schemeClr val="accent6">
                  <a:lumMod val="5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de-DE" b="0" dirty="0" err="1">
                <a:latin typeface="Arial" panose="020B0604020202020204" pitchFamily="34" charset="0"/>
              </a:rPr>
              <a:t>Uses</a:t>
            </a:r>
            <a:r>
              <a:rPr lang="de-DE" b="0" dirty="0">
                <a:latin typeface="Arial" panose="020B0604020202020204" pitchFamily="34" charset="0"/>
              </a:rPr>
              <a:t> CGT </a:t>
            </a:r>
            <a:r>
              <a:rPr lang="de-DE" b="0" dirty="0" err="1">
                <a:latin typeface="Arial" panose="020B0604020202020204" pitchFamily="34" charset="0"/>
              </a:rPr>
              <a:t>solver</a:t>
            </a:r>
            <a:r>
              <a:rPr lang="de-DE" b="0" dirty="0">
                <a:latin typeface="Arial" panose="020B0604020202020204" pitchFamily="34" charset="0"/>
              </a:rPr>
              <a:t> </a:t>
            </a:r>
            <a:r>
              <a:rPr lang="de-DE" b="0" dirty="0" err="1">
                <a:latin typeface="Arial" panose="020B0604020202020204" pitchFamily="34" charset="0"/>
              </a:rPr>
              <a:t>for</a:t>
            </a:r>
            <a:r>
              <a:rPr lang="de-DE" b="0" dirty="0">
                <a:latin typeface="Arial" panose="020B0604020202020204" pitchFamily="34" charset="0"/>
              </a:rPr>
              <a:t> </a:t>
            </a:r>
            <a:r>
              <a:rPr lang="de-DE" b="0" dirty="0" err="1">
                <a:latin typeface="Arial" panose="020B0604020202020204" pitchFamily="34" charset="0"/>
              </a:rPr>
              <a:t>endgame</a:t>
            </a:r>
            <a:r>
              <a:rPr lang="de-DE" b="0" dirty="0">
                <a:latin typeface="Arial" panose="020B0604020202020204" pitchFamily="34" charset="0"/>
              </a:rPr>
              <a:t> </a:t>
            </a:r>
            <a:r>
              <a:rPr lang="de-DE" b="0" dirty="0" err="1">
                <a:latin typeface="Arial" panose="020B0604020202020204" pitchFamily="34" charset="0"/>
              </a:rPr>
              <a:t>positions</a:t>
            </a:r>
            <a:endParaRPr lang="de-DE" b="0" dirty="0">
              <a:latin typeface="Arial" panose="020B0604020202020204" pitchFamily="34" charset="0"/>
            </a:endParaRPr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 flipV="1">
            <a:off x="1911350" y="1700212"/>
            <a:ext cx="0" cy="3426880"/>
          </a:xfrm>
          <a:prstGeom prst="line">
            <a:avLst/>
          </a:prstGeom>
          <a:noFill/>
          <a:ln w="9525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 flipV="1">
            <a:off x="3421063" y="1700212"/>
            <a:ext cx="0" cy="3179072"/>
          </a:xfrm>
          <a:prstGeom prst="line">
            <a:avLst/>
          </a:prstGeom>
          <a:noFill/>
          <a:ln w="9525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 flipV="1">
            <a:off x="4930775" y="1700212"/>
            <a:ext cx="0" cy="2929567"/>
          </a:xfrm>
          <a:prstGeom prst="line">
            <a:avLst/>
          </a:prstGeom>
          <a:noFill/>
          <a:ln w="9525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 flipV="1">
            <a:off x="6440488" y="1700212"/>
            <a:ext cx="0" cy="2685153"/>
          </a:xfrm>
          <a:prstGeom prst="line">
            <a:avLst/>
          </a:prstGeom>
          <a:noFill/>
          <a:ln w="9525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4" name="Line 32"/>
          <p:cNvSpPr>
            <a:spLocks noChangeShapeType="1"/>
          </p:cNvSpPr>
          <p:nvPr/>
        </p:nvSpPr>
        <p:spPr bwMode="auto">
          <a:xfrm flipV="1">
            <a:off x="8081963" y="1700212"/>
            <a:ext cx="0" cy="2685153"/>
          </a:xfrm>
          <a:prstGeom prst="line">
            <a:avLst/>
          </a:prstGeom>
          <a:noFill/>
          <a:ln w="9525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5" name="Line 33"/>
          <p:cNvSpPr>
            <a:spLocks noChangeShapeType="1"/>
          </p:cNvSpPr>
          <p:nvPr/>
        </p:nvSpPr>
        <p:spPr bwMode="auto">
          <a:xfrm flipV="1">
            <a:off x="398463" y="1700212"/>
            <a:ext cx="0" cy="3674688"/>
          </a:xfrm>
          <a:prstGeom prst="line">
            <a:avLst/>
          </a:prstGeom>
          <a:noFill/>
          <a:ln w="9525">
            <a:solidFill>
              <a:schemeClr val="bg2"/>
            </a:solidFill>
            <a:prstDash val="lgDash"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94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>
            <a:hlinkClick r:id="rId17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>
            <a:off x="866539" y="4056468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Conclusion &amp; future work</a:t>
            </a:r>
          </a:p>
        </p:txBody>
      </p:sp>
      <p:sp>
        <p:nvSpPr>
          <p:cNvPr id="28" name="Rechteck 27">
            <a:hlinkClick r:id="rId17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>
            <a:off x="395288" y="4056468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27" name="Rechteck 26">
            <a:hlinkClick r:id="rId18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>
            <a:off x="866539" y="3585217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Results</a:t>
            </a:r>
          </a:p>
        </p:txBody>
      </p:sp>
      <p:sp>
        <p:nvSpPr>
          <p:cNvPr id="26" name="Rechteck 25">
            <a:hlinkClick r:id="rId18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>
            <a:off x="395288" y="3585217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25" name="Rechteck 24">
            <a:hlinkClick r:id="rId19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>
            <a:off x="866539" y="3113966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Implementation</a:t>
            </a:r>
          </a:p>
        </p:txBody>
      </p:sp>
      <p:sp>
        <p:nvSpPr>
          <p:cNvPr id="24" name="Rechteck 23">
            <a:hlinkClick r:id="rId19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>
            <a:off x="395288" y="3113966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23" name="Rechteck 22">
            <a:hlinkClick r:id="rId20" action="ppaction://hlinksldjump"/>
          </p:cNvPr>
          <p:cNvSpPr/>
          <p:nvPr>
            <p:custDataLst>
              <p:tags r:id="rId8"/>
            </p:custDataLst>
          </p:nvPr>
        </p:nvSpPr>
        <p:spPr bwMode="auto">
          <a:xfrm>
            <a:off x="866539" y="2642715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Data Crawling</a:t>
            </a:r>
          </a:p>
        </p:txBody>
      </p:sp>
      <p:sp>
        <p:nvSpPr>
          <p:cNvPr id="22" name="Rechteck 21">
            <a:hlinkClick r:id="rId20" action="ppaction://hlinksldjump"/>
          </p:cNvPr>
          <p:cNvSpPr/>
          <p:nvPr>
            <p:custDataLst>
              <p:tags r:id="rId9"/>
            </p:custDataLst>
          </p:nvPr>
        </p:nvSpPr>
        <p:spPr bwMode="auto">
          <a:xfrm>
            <a:off x="395288" y="2642715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1" name="Rechteck 20"/>
          <p:cNvSpPr/>
          <p:nvPr>
            <p:custDataLst>
              <p:tags r:id="rId10"/>
            </p:custDataLst>
          </p:nvPr>
        </p:nvSpPr>
        <p:spPr bwMode="auto">
          <a:xfrm>
            <a:off x="866539" y="2171464"/>
            <a:ext cx="7882173" cy="406704"/>
          </a:xfrm>
          <a:prstGeom prst="rect">
            <a:avLst/>
          </a:prstGeom>
          <a:solidFill>
            <a:srgbClr val="D9D9D9">
              <a:lumMod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0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26" u="none" strike="noStrike" cap="none" normalizeH="0" baseline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hteck 19">
            <a:hlinkClick r:id="rId21" action="ppaction://hlinksldjump"/>
          </p:cNvPr>
          <p:cNvSpPr/>
          <p:nvPr>
            <p:custDataLst>
              <p:tags r:id="rId11"/>
            </p:custDataLst>
          </p:nvPr>
        </p:nvSpPr>
        <p:spPr bwMode="auto">
          <a:xfrm>
            <a:off x="866539" y="2171464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26" u="none" strike="noStrike" cap="none" normalizeH="0" baseline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hteck 18">
            <a:hlinkClick r:id="rId21" action="ppaction://hlinksldjump"/>
          </p:cNvPr>
          <p:cNvSpPr/>
          <p:nvPr>
            <p:custDataLst>
              <p:tags r:id="rId12"/>
            </p:custDataLst>
          </p:nvPr>
        </p:nvSpPr>
        <p:spPr bwMode="auto">
          <a:xfrm>
            <a:off x="395288" y="2171464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8" name="Rechteck 17">
            <a:hlinkClick r:id="rId22" action="ppaction://hlinksldjump"/>
          </p:cNvPr>
          <p:cNvSpPr/>
          <p:nvPr>
            <p:custDataLst>
              <p:tags r:id="rId13"/>
            </p:custDataLst>
          </p:nvPr>
        </p:nvSpPr>
        <p:spPr bwMode="auto">
          <a:xfrm>
            <a:off x="866539" y="1700213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Introduction</a:t>
            </a:r>
          </a:p>
        </p:txBody>
      </p:sp>
      <p:sp>
        <p:nvSpPr>
          <p:cNvPr id="17" name="Rechteck 16">
            <a:hlinkClick r:id="rId22" action="ppaction://hlinksldjump"/>
          </p:cNvPr>
          <p:cNvSpPr/>
          <p:nvPr>
            <p:custDataLst>
              <p:tags r:id="rId14"/>
            </p:custDataLst>
          </p:nvPr>
        </p:nvSpPr>
        <p:spPr bwMode="auto">
          <a:xfrm>
            <a:off x="395288" y="1700213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de-DE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2732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The </a:t>
            </a:r>
            <a:r>
              <a:rPr lang="de-DE" sz="3200" dirty="0" err="1"/>
              <a:t>game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Konane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sz="2800" dirty="0"/>
              <a:t>Starting position (filled alternating board)</a:t>
            </a:r>
          </a:p>
          <a:p>
            <a:endParaRPr lang="de-DE" sz="2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487154"/>
            <a:ext cx="3818264" cy="350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83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The </a:t>
            </a:r>
            <a:r>
              <a:rPr lang="de-DE" sz="3200" dirty="0" err="1"/>
              <a:t>game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Konane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sz="2800" dirty="0"/>
              <a:t>Remove one piece of each color</a:t>
            </a:r>
          </a:p>
          <a:p>
            <a:endParaRPr lang="de-DE" sz="2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487154"/>
            <a:ext cx="3818264" cy="350831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487154"/>
            <a:ext cx="3818264" cy="35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1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The </a:t>
            </a:r>
            <a:r>
              <a:rPr lang="de-DE" sz="3200" dirty="0" err="1"/>
              <a:t>game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Konane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sz="2800" dirty="0"/>
              <a:t>Move by jumping </a:t>
            </a:r>
            <a:r>
              <a:rPr lang="de-DE" sz="2800" dirty="0" err="1"/>
              <a:t>over</a:t>
            </a:r>
            <a:r>
              <a:rPr lang="de-DE" sz="2800" dirty="0"/>
              <a:t> </a:t>
            </a:r>
            <a:r>
              <a:rPr lang="de-DE" sz="2800" dirty="0" err="1"/>
              <a:t>opponent‘s</a:t>
            </a:r>
            <a:r>
              <a:rPr lang="de-DE" sz="2800" dirty="0"/>
              <a:t> pieces</a:t>
            </a:r>
          </a:p>
          <a:p>
            <a:endParaRPr lang="de-DE" sz="2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487154"/>
            <a:ext cx="3818263" cy="350831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811" y="3765984"/>
            <a:ext cx="311088" cy="31108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206" y="3433291"/>
            <a:ext cx="332693" cy="33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6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35 -0.00046 L -0.00677 0.02361 C -0.0085 0.0287 -0.00955 0.03657 -0.00955 0.04421 C -0.00955 0.0537 -0.0085 0.06088 -0.00677 0.06597 L 0.00035 0.09074 " pathEditMode="relative" rAng="5400000" ptsTypes="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The </a:t>
            </a:r>
            <a:r>
              <a:rPr lang="de-DE" sz="3200" dirty="0" err="1"/>
              <a:t>game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Konane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de-DE" sz="2800" dirty="0"/>
              <a:t>First </a:t>
            </a:r>
            <a:r>
              <a:rPr lang="de-DE" sz="2800" dirty="0" err="1"/>
              <a:t>player</a:t>
            </a:r>
            <a:r>
              <a:rPr lang="de-DE" sz="2800" dirty="0"/>
              <a:t> </a:t>
            </a:r>
            <a:r>
              <a:rPr lang="de-DE" sz="2800" dirty="0" err="1"/>
              <a:t>unable</a:t>
            </a:r>
            <a:r>
              <a:rPr lang="de-DE" sz="2800" dirty="0"/>
              <a:t> to move loses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487154"/>
            <a:ext cx="3818263" cy="35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80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>
            <a:hlinkClick r:id="rId17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>
            <a:off x="866539" y="4056468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Conclusion &amp; future work</a:t>
            </a:r>
          </a:p>
        </p:txBody>
      </p:sp>
      <p:sp>
        <p:nvSpPr>
          <p:cNvPr id="28" name="Rechteck 27">
            <a:hlinkClick r:id="rId17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>
            <a:off x="395288" y="4056468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27" name="Rechteck 26">
            <a:hlinkClick r:id="rId18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>
            <a:off x="866539" y="3585217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Results</a:t>
            </a:r>
          </a:p>
        </p:txBody>
      </p:sp>
      <p:sp>
        <p:nvSpPr>
          <p:cNvPr id="26" name="Rechteck 25">
            <a:hlinkClick r:id="rId18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>
            <a:off x="395288" y="3585217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25" name="Rechteck 24">
            <a:hlinkClick r:id="rId19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>
            <a:off x="866539" y="3113966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Implementation</a:t>
            </a:r>
          </a:p>
        </p:txBody>
      </p:sp>
      <p:sp>
        <p:nvSpPr>
          <p:cNvPr id="24" name="Rechteck 23">
            <a:hlinkClick r:id="rId19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>
            <a:off x="395288" y="3113966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23" name="Rechteck 22"/>
          <p:cNvSpPr/>
          <p:nvPr>
            <p:custDataLst>
              <p:tags r:id="rId8"/>
            </p:custDataLst>
          </p:nvPr>
        </p:nvSpPr>
        <p:spPr bwMode="auto">
          <a:xfrm>
            <a:off x="866539" y="2642715"/>
            <a:ext cx="7882173" cy="406704"/>
          </a:xfrm>
          <a:prstGeom prst="rect">
            <a:avLst/>
          </a:prstGeom>
          <a:solidFill>
            <a:srgbClr val="D9D9D9">
              <a:lumMod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0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26" u="none" strike="noStrike" cap="none" normalizeH="0" baseline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hteck 21">
            <a:hlinkClick r:id="rId20" action="ppaction://hlinksldjump"/>
          </p:cNvPr>
          <p:cNvSpPr/>
          <p:nvPr>
            <p:custDataLst>
              <p:tags r:id="rId9"/>
            </p:custDataLst>
          </p:nvPr>
        </p:nvSpPr>
        <p:spPr bwMode="auto">
          <a:xfrm>
            <a:off x="866539" y="2642715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Data Crawling</a:t>
            </a:r>
          </a:p>
        </p:txBody>
      </p:sp>
      <p:sp>
        <p:nvSpPr>
          <p:cNvPr id="21" name="Rechteck 20">
            <a:hlinkClick r:id="rId20" action="ppaction://hlinksldjump"/>
          </p:cNvPr>
          <p:cNvSpPr/>
          <p:nvPr>
            <p:custDataLst>
              <p:tags r:id="rId10"/>
            </p:custDataLst>
          </p:nvPr>
        </p:nvSpPr>
        <p:spPr bwMode="auto">
          <a:xfrm>
            <a:off x="395288" y="2642715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0" name="Rechteck 19">
            <a:hlinkClick r:id="rId21" action="ppaction://hlinksldjump"/>
          </p:cNvPr>
          <p:cNvSpPr/>
          <p:nvPr>
            <p:custDataLst>
              <p:tags r:id="rId11"/>
            </p:custDataLst>
          </p:nvPr>
        </p:nvSpPr>
        <p:spPr bwMode="auto">
          <a:xfrm>
            <a:off x="866539" y="2171464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26" u="none" strike="noStrike" cap="none" normalizeH="0" baseline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hteck 18">
            <a:hlinkClick r:id="rId21" action="ppaction://hlinksldjump"/>
          </p:cNvPr>
          <p:cNvSpPr/>
          <p:nvPr>
            <p:custDataLst>
              <p:tags r:id="rId12"/>
            </p:custDataLst>
          </p:nvPr>
        </p:nvSpPr>
        <p:spPr bwMode="auto">
          <a:xfrm>
            <a:off x="395288" y="2171464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8" name="Rechteck 17">
            <a:hlinkClick r:id="rId22" action="ppaction://hlinksldjump"/>
          </p:cNvPr>
          <p:cNvSpPr/>
          <p:nvPr>
            <p:custDataLst>
              <p:tags r:id="rId13"/>
            </p:custDataLst>
          </p:nvPr>
        </p:nvSpPr>
        <p:spPr bwMode="auto">
          <a:xfrm>
            <a:off x="866539" y="1700213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Introduction</a:t>
            </a:r>
          </a:p>
        </p:txBody>
      </p:sp>
      <p:sp>
        <p:nvSpPr>
          <p:cNvPr id="17" name="Rechteck 16">
            <a:hlinkClick r:id="rId22" action="ppaction://hlinksldjump"/>
          </p:cNvPr>
          <p:cNvSpPr/>
          <p:nvPr>
            <p:custDataLst>
              <p:tags r:id="rId14"/>
            </p:custDataLst>
          </p:nvPr>
        </p:nvSpPr>
        <p:spPr bwMode="auto">
          <a:xfrm>
            <a:off x="395288" y="1700213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de-DE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1204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Research </a:t>
            </a:r>
            <a:r>
              <a:rPr lang="de-DE" sz="3200" dirty="0" err="1"/>
              <a:t>questions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 err="1"/>
              <a:t>Which</a:t>
            </a:r>
            <a:r>
              <a:rPr lang="de-DE" sz="2800" dirty="0"/>
              <a:t> </a:t>
            </a:r>
            <a:r>
              <a:rPr lang="de-DE" sz="2800" dirty="0" err="1"/>
              <a:t>changes</a:t>
            </a:r>
            <a:r>
              <a:rPr lang="de-DE" sz="2800" dirty="0"/>
              <a:t> </a:t>
            </a:r>
            <a:r>
              <a:rPr lang="de-DE" sz="2800" dirty="0" err="1"/>
              <a:t>are</a:t>
            </a:r>
            <a:r>
              <a:rPr lang="de-DE" sz="2800" dirty="0"/>
              <a:t> </a:t>
            </a:r>
            <a:r>
              <a:rPr lang="de-DE" sz="2800" dirty="0" err="1"/>
              <a:t>necessary</a:t>
            </a:r>
            <a:r>
              <a:rPr lang="de-DE" sz="2800" dirty="0"/>
              <a:t> in an Alpha-Beta </a:t>
            </a:r>
            <a:r>
              <a:rPr lang="de-DE" sz="2800" dirty="0" err="1"/>
              <a:t>solver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categorize</a:t>
            </a:r>
            <a:r>
              <a:rPr lang="de-DE" sz="2800" dirty="0"/>
              <a:t> </a:t>
            </a:r>
            <a:r>
              <a:rPr lang="de-DE" sz="2800" dirty="0" err="1"/>
              <a:t>games</a:t>
            </a:r>
            <a:r>
              <a:rPr lang="de-DE" sz="2800" dirty="0"/>
              <a:t> </a:t>
            </a:r>
            <a:r>
              <a:rPr lang="de-DE" sz="2800" dirty="0" err="1"/>
              <a:t>into</a:t>
            </a:r>
            <a:r>
              <a:rPr lang="de-DE" sz="2800" dirty="0"/>
              <a:t> </a:t>
            </a:r>
            <a:r>
              <a:rPr lang="de-DE" sz="2800" dirty="0" err="1"/>
              <a:t>one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four</a:t>
            </a:r>
            <a:r>
              <a:rPr lang="de-DE" sz="2800" dirty="0"/>
              <a:t> </a:t>
            </a:r>
            <a:r>
              <a:rPr lang="de-DE" sz="2800" dirty="0" err="1"/>
              <a:t>outcome</a:t>
            </a:r>
            <a:r>
              <a:rPr lang="de-DE" sz="2800" dirty="0"/>
              <a:t> </a:t>
            </a:r>
            <a:r>
              <a:rPr lang="de-DE" sz="2800" dirty="0" err="1"/>
              <a:t>classes</a:t>
            </a:r>
            <a:r>
              <a:rPr lang="de-DE" sz="2800" dirty="0"/>
              <a:t>?</a:t>
            </a:r>
          </a:p>
          <a:p>
            <a:endParaRPr lang="de-DE" sz="2800" dirty="0"/>
          </a:p>
          <a:p>
            <a:r>
              <a:rPr lang="de-DE" sz="2800" dirty="0" err="1"/>
              <a:t>How</a:t>
            </a:r>
            <a:r>
              <a:rPr lang="de-DE" sz="2800" dirty="0"/>
              <a:t> </a:t>
            </a:r>
            <a:r>
              <a:rPr lang="de-DE" sz="2800" dirty="0" err="1"/>
              <a:t>can</a:t>
            </a:r>
            <a:r>
              <a:rPr lang="de-DE" sz="2800" dirty="0"/>
              <a:t> </a:t>
            </a:r>
            <a:r>
              <a:rPr lang="de-DE" sz="2800" dirty="0" err="1"/>
              <a:t>values</a:t>
            </a:r>
            <a:r>
              <a:rPr lang="de-DE" sz="2800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game</a:t>
            </a:r>
            <a:r>
              <a:rPr lang="de-DE" sz="2800" dirty="0"/>
              <a:t> </a:t>
            </a:r>
            <a:r>
              <a:rPr lang="de-DE" sz="2800" dirty="0" err="1"/>
              <a:t>positions</a:t>
            </a:r>
            <a:r>
              <a:rPr lang="de-DE" sz="2800" dirty="0"/>
              <a:t> </a:t>
            </a:r>
            <a:r>
              <a:rPr lang="de-DE" sz="2800" dirty="0" err="1"/>
              <a:t>be</a:t>
            </a:r>
            <a:r>
              <a:rPr lang="de-DE" sz="2800" dirty="0"/>
              <a:t> </a:t>
            </a:r>
            <a:r>
              <a:rPr lang="de-DE" sz="2800" dirty="0" err="1"/>
              <a:t>determined</a:t>
            </a:r>
            <a:r>
              <a:rPr lang="de-DE" sz="2800" dirty="0"/>
              <a:t>?</a:t>
            </a:r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22528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Research </a:t>
            </a:r>
            <a:r>
              <a:rPr lang="de-DE" sz="3200" dirty="0" err="1"/>
              <a:t>questions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 err="1"/>
              <a:t>How</a:t>
            </a:r>
            <a:r>
              <a:rPr lang="de-DE" sz="2800" dirty="0"/>
              <a:t> </a:t>
            </a:r>
            <a:r>
              <a:rPr lang="de-DE" sz="2800" dirty="0" err="1"/>
              <a:t>can</a:t>
            </a:r>
            <a:r>
              <a:rPr lang="de-DE" sz="2800" dirty="0"/>
              <a:t> an Alpha-Beta </a:t>
            </a:r>
            <a:r>
              <a:rPr lang="de-DE" sz="2800" dirty="0" err="1"/>
              <a:t>solver</a:t>
            </a:r>
            <a:r>
              <a:rPr lang="de-DE" sz="2800" dirty="0"/>
              <a:t> </a:t>
            </a:r>
            <a:r>
              <a:rPr lang="de-DE" sz="2800" dirty="0" err="1"/>
              <a:t>make</a:t>
            </a:r>
            <a:r>
              <a:rPr lang="de-DE" sz="2800" dirty="0"/>
              <a:t> </a:t>
            </a:r>
            <a:r>
              <a:rPr lang="de-DE" sz="2800" dirty="0" err="1"/>
              <a:t>use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CGT?</a:t>
            </a:r>
          </a:p>
          <a:p>
            <a:endParaRPr lang="de-DE" sz="2800" dirty="0"/>
          </a:p>
          <a:p>
            <a:r>
              <a:rPr lang="de-DE" sz="2800" dirty="0" err="1"/>
              <a:t>Is</a:t>
            </a:r>
            <a:r>
              <a:rPr lang="de-DE" sz="2800" dirty="0"/>
              <a:t> </a:t>
            </a:r>
            <a:r>
              <a:rPr lang="de-DE" sz="2800" dirty="0" err="1"/>
              <a:t>pruning</a:t>
            </a:r>
            <a:r>
              <a:rPr lang="de-DE" sz="2800" dirty="0"/>
              <a:t> in a </a:t>
            </a:r>
            <a:r>
              <a:rPr lang="de-DE" sz="2800" dirty="0" err="1"/>
              <a:t>combinatorial</a:t>
            </a:r>
            <a:r>
              <a:rPr lang="de-DE" sz="2800" dirty="0"/>
              <a:t> </a:t>
            </a:r>
            <a:r>
              <a:rPr lang="de-DE" sz="2800" dirty="0" err="1"/>
              <a:t>game</a:t>
            </a:r>
            <a:r>
              <a:rPr lang="de-DE" sz="2800" dirty="0"/>
              <a:t> </a:t>
            </a:r>
            <a:r>
              <a:rPr lang="de-DE" sz="2800" dirty="0" err="1"/>
              <a:t>tree</a:t>
            </a:r>
            <a:r>
              <a:rPr lang="de-DE" sz="2800" dirty="0"/>
              <a:t> still </a:t>
            </a:r>
            <a:r>
              <a:rPr lang="de-DE" sz="2800" dirty="0" err="1"/>
              <a:t>possible</a:t>
            </a:r>
            <a:r>
              <a:rPr lang="de-DE" sz="2800" dirty="0"/>
              <a:t>?</a:t>
            </a:r>
          </a:p>
          <a:p>
            <a:endParaRPr lang="de-DE" sz="2800" dirty="0"/>
          </a:p>
          <a:p>
            <a:r>
              <a:rPr lang="de-DE" sz="2800" dirty="0" err="1"/>
              <a:t>Is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approach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combining</a:t>
            </a:r>
            <a:r>
              <a:rPr lang="de-DE" sz="2800" dirty="0"/>
              <a:t> Alpha-Beta-Search </a:t>
            </a:r>
            <a:r>
              <a:rPr lang="de-DE" sz="2800" dirty="0" err="1"/>
              <a:t>and</a:t>
            </a:r>
            <a:r>
              <a:rPr lang="de-DE" sz="2800" dirty="0"/>
              <a:t> CGT </a:t>
            </a:r>
            <a:r>
              <a:rPr lang="de-DE" sz="2800" dirty="0" err="1"/>
              <a:t>efficient</a:t>
            </a:r>
            <a:r>
              <a:rPr lang="de-DE" sz="2800" dirty="0"/>
              <a:t>?</a:t>
            </a:r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7745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hteck 40">
            <a:hlinkClick r:id="rId23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>
            <a:off x="866539" y="5470221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Conclusion &amp; future work</a:t>
            </a:r>
          </a:p>
        </p:txBody>
      </p:sp>
      <p:sp>
        <p:nvSpPr>
          <p:cNvPr id="40" name="Rechteck 39">
            <a:hlinkClick r:id="rId23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>
            <a:off x="395288" y="5470221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39" name="Rechteck 38">
            <a:hlinkClick r:id="rId24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>
            <a:off x="866539" y="4998970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Results</a:t>
            </a:r>
          </a:p>
        </p:txBody>
      </p:sp>
      <p:sp>
        <p:nvSpPr>
          <p:cNvPr id="38" name="Rechteck 37">
            <a:hlinkClick r:id="rId24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>
            <a:off x="395288" y="4998970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37" name="Rechteck 36">
            <a:hlinkClick r:id="rId25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>
            <a:off x="1337790" y="4527719"/>
            <a:ext cx="3362136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Combinatorial Alpha-Beta solver</a:t>
            </a:r>
          </a:p>
        </p:txBody>
      </p:sp>
      <p:sp>
        <p:nvSpPr>
          <p:cNvPr id="36" name="Rechteck 35">
            <a:hlinkClick r:id="rId25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>
            <a:off x="866539" y="4527719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4.3</a:t>
            </a:r>
          </a:p>
        </p:txBody>
      </p:sp>
      <p:sp>
        <p:nvSpPr>
          <p:cNvPr id="35" name="Rechteck 34">
            <a:hlinkClick r:id="rId26" action="ppaction://hlinksldjump"/>
          </p:cNvPr>
          <p:cNvSpPr/>
          <p:nvPr>
            <p:custDataLst>
              <p:tags r:id="rId8"/>
            </p:custDataLst>
          </p:nvPr>
        </p:nvSpPr>
        <p:spPr bwMode="auto">
          <a:xfrm>
            <a:off x="1337790" y="4056468"/>
            <a:ext cx="3362136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CGT solver</a:t>
            </a:r>
          </a:p>
        </p:txBody>
      </p:sp>
      <p:sp>
        <p:nvSpPr>
          <p:cNvPr id="34" name="Rechteck 33">
            <a:hlinkClick r:id="rId26" action="ppaction://hlinksldjump"/>
          </p:cNvPr>
          <p:cNvSpPr/>
          <p:nvPr>
            <p:custDataLst>
              <p:tags r:id="rId9"/>
            </p:custDataLst>
          </p:nvPr>
        </p:nvSpPr>
        <p:spPr bwMode="auto">
          <a:xfrm>
            <a:off x="866539" y="4056468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4.2</a:t>
            </a:r>
          </a:p>
        </p:txBody>
      </p:sp>
      <p:sp>
        <p:nvSpPr>
          <p:cNvPr id="33" name="Rechteck 32">
            <a:hlinkClick r:id="rId27" action="ppaction://hlinksldjump"/>
          </p:cNvPr>
          <p:cNvSpPr/>
          <p:nvPr>
            <p:custDataLst>
              <p:tags r:id="rId10"/>
            </p:custDataLst>
          </p:nvPr>
        </p:nvSpPr>
        <p:spPr bwMode="auto">
          <a:xfrm>
            <a:off x="1337790" y="3585217"/>
            <a:ext cx="3362136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Alpha-Beta solver</a:t>
            </a:r>
          </a:p>
        </p:txBody>
      </p:sp>
      <p:sp>
        <p:nvSpPr>
          <p:cNvPr id="32" name="Rechteck 31">
            <a:hlinkClick r:id="rId27" action="ppaction://hlinksldjump"/>
          </p:cNvPr>
          <p:cNvSpPr/>
          <p:nvPr>
            <p:custDataLst>
              <p:tags r:id="rId11"/>
            </p:custDataLst>
          </p:nvPr>
        </p:nvSpPr>
        <p:spPr bwMode="auto">
          <a:xfrm>
            <a:off x="866539" y="3585217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4.1</a:t>
            </a:r>
          </a:p>
        </p:txBody>
      </p:sp>
      <p:sp>
        <p:nvSpPr>
          <p:cNvPr id="31" name="Rechteck 30"/>
          <p:cNvSpPr/>
          <p:nvPr>
            <p:custDataLst>
              <p:tags r:id="rId12"/>
            </p:custDataLst>
          </p:nvPr>
        </p:nvSpPr>
        <p:spPr bwMode="auto">
          <a:xfrm>
            <a:off x="866539" y="3113966"/>
            <a:ext cx="7882173" cy="406704"/>
          </a:xfrm>
          <a:prstGeom prst="rect">
            <a:avLst/>
          </a:prstGeom>
          <a:solidFill>
            <a:srgbClr val="D9D9D9">
              <a:lumMod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0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26" u="none" strike="noStrike" cap="none" normalizeH="0" baseline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hteck 29">
            <a:hlinkClick r:id="rId28" action="ppaction://hlinksldjump"/>
          </p:cNvPr>
          <p:cNvSpPr/>
          <p:nvPr>
            <p:custDataLst>
              <p:tags r:id="rId13"/>
            </p:custDataLst>
          </p:nvPr>
        </p:nvSpPr>
        <p:spPr bwMode="auto">
          <a:xfrm>
            <a:off x="866539" y="3113966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Implementation</a:t>
            </a:r>
          </a:p>
        </p:txBody>
      </p:sp>
      <p:sp>
        <p:nvSpPr>
          <p:cNvPr id="29" name="Rechteck 28">
            <a:hlinkClick r:id="rId28" action="ppaction://hlinksldjump"/>
          </p:cNvPr>
          <p:cNvSpPr/>
          <p:nvPr>
            <p:custDataLst>
              <p:tags r:id="rId14"/>
            </p:custDataLst>
          </p:nvPr>
        </p:nvSpPr>
        <p:spPr bwMode="auto">
          <a:xfrm>
            <a:off x="395288" y="3113966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28" name="Rechteck 27">
            <a:hlinkClick r:id="rId29" action="ppaction://hlinksldjump"/>
          </p:cNvPr>
          <p:cNvSpPr/>
          <p:nvPr>
            <p:custDataLst>
              <p:tags r:id="rId15"/>
            </p:custDataLst>
          </p:nvPr>
        </p:nvSpPr>
        <p:spPr bwMode="auto">
          <a:xfrm>
            <a:off x="866539" y="2642715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Data Crawling</a:t>
            </a:r>
          </a:p>
        </p:txBody>
      </p:sp>
      <p:sp>
        <p:nvSpPr>
          <p:cNvPr id="27" name="Rechteck 26">
            <a:hlinkClick r:id="rId29" action="ppaction://hlinksldjump"/>
          </p:cNvPr>
          <p:cNvSpPr/>
          <p:nvPr>
            <p:custDataLst>
              <p:tags r:id="rId16"/>
            </p:custDataLst>
          </p:nvPr>
        </p:nvSpPr>
        <p:spPr bwMode="auto">
          <a:xfrm>
            <a:off x="395288" y="2642715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6" name="Rechteck 25">
            <a:hlinkClick r:id="rId30" action="ppaction://hlinksldjump"/>
          </p:cNvPr>
          <p:cNvSpPr/>
          <p:nvPr>
            <p:custDataLst>
              <p:tags r:id="rId17"/>
            </p:custDataLst>
          </p:nvPr>
        </p:nvSpPr>
        <p:spPr bwMode="auto">
          <a:xfrm>
            <a:off x="866539" y="2171464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26" u="none" strike="noStrike" cap="none" normalizeH="0" baseline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hteck 24">
            <a:hlinkClick r:id="rId30" action="ppaction://hlinksldjump"/>
          </p:cNvPr>
          <p:cNvSpPr/>
          <p:nvPr>
            <p:custDataLst>
              <p:tags r:id="rId18"/>
            </p:custDataLst>
          </p:nvPr>
        </p:nvSpPr>
        <p:spPr bwMode="auto">
          <a:xfrm>
            <a:off x="395288" y="2171464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4" name="Rechteck 23">
            <a:hlinkClick r:id="rId31" action="ppaction://hlinksldjump"/>
          </p:cNvPr>
          <p:cNvSpPr/>
          <p:nvPr>
            <p:custDataLst>
              <p:tags r:id="rId19"/>
            </p:custDataLst>
          </p:nvPr>
        </p:nvSpPr>
        <p:spPr bwMode="auto">
          <a:xfrm>
            <a:off x="866539" y="1700213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Introduction</a:t>
            </a:r>
          </a:p>
        </p:txBody>
      </p:sp>
      <p:sp>
        <p:nvSpPr>
          <p:cNvPr id="23" name="Rechteck 22">
            <a:hlinkClick r:id="rId31" action="ppaction://hlinksldjump"/>
          </p:cNvPr>
          <p:cNvSpPr/>
          <p:nvPr>
            <p:custDataLst>
              <p:tags r:id="rId20"/>
            </p:custDataLst>
          </p:nvPr>
        </p:nvSpPr>
        <p:spPr bwMode="auto">
          <a:xfrm>
            <a:off x="395288" y="1700213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de-DE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7964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>
            <a:hlinkClick r:id="rId17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>
            <a:off x="866539" y="4056468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Conclusion &amp; future work</a:t>
            </a:r>
          </a:p>
        </p:txBody>
      </p:sp>
      <p:sp>
        <p:nvSpPr>
          <p:cNvPr id="28" name="Rechteck 27">
            <a:hlinkClick r:id="rId17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>
            <a:off x="395288" y="4056468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27" name="Rechteck 26">
            <a:hlinkClick r:id="rId18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>
            <a:off x="866539" y="3585217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Results</a:t>
            </a:r>
          </a:p>
        </p:txBody>
      </p:sp>
      <p:sp>
        <p:nvSpPr>
          <p:cNvPr id="26" name="Rechteck 25">
            <a:hlinkClick r:id="rId18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>
            <a:off x="395288" y="3585217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25" name="Rechteck 24">
            <a:hlinkClick r:id="rId19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>
            <a:off x="866539" y="3113966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Implementation</a:t>
            </a:r>
          </a:p>
        </p:txBody>
      </p:sp>
      <p:sp>
        <p:nvSpPr>
          <p:cNvPr id="24" name="Rechteck 23">
            <a:hlinkClick r:id="rId19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>
            <a:off x="395288" y="3113966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23" name="Rechteck 22">
            <a:hlinkClick r:id="rId20" action="ppaction://hlinksldjump"/>
          </p:cNvPr>
          <p:cNvSpPr/>
          <p:nvPr>
            <p:custDataLst>
              <p:tags r:id="rId8"/>
            </p:custDataLst>
          </p:nvPr>
        </p:nvSpPr>
        <p:spPr bwMode="auto">
          <a:xfrm>
            <a:off x="866539" y="2642715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Data Crawling</a:t>
            </a:r>
          </a:p>
        </p:txBody>
      </p:sp>
      <p:sp>
        <p:nvSpPr>
          <p:cNvPr id="22" name="Rechteck 21">
            <a:hlinkClick r:id="rId20" action="ppaction://hlinksldjump"/>
          </p:cNvPr>
          <p:cNvSpPr/>
          <p:nvPr>
            <p:custDataLst>
              <p:tags r:id="rId9"/>
            </p:custDataLst>
          </p:nvPr>
        </p:nvSpPr>
        <p:spPr bwMode="auto">
          <a:xfrm>
            <a:off x="395288" y="2642715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1" name="Rechteck 20">
            <a:hlinkClick r:id="rId21" action="ppaction://hlinksldjump"/>
          </p:cNvPr>
          <p:cNvSpPr/>
          <p:nvPr>
            <p:custDataLst>
              <p:tags r:id="rId10"/>
            </p:custDataLst>
          </p:nvPr>
        </p:nvSpPr>
        <p:spPr bwMode="auto">
          <a:xfrm>
            <a:off x="866539" y="2171464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26" u="none" strike="noStrike" cap="none" normalizeH="0" baseline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hteck 19">
            <a:hlinkClick r:id="rId21" action="ppaction://hlinksldjump"/>
          </p:cNvPr>
          <p:cNvSpPr/>
          <p:nvPr>
            <p:custDataLst>
              <p:tags r:id="rId11"/>
            </p:custDataLst>
          </p:nvPr>
        </p:nvSpPr>
        <p:spPr bwMode="auto">
          <a:xfrm>
            <a:off x="395288" y="2171464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9" name="Rechteck 18"/>
          <p:cNvSpPr/>
          <p:nvPr>
            <p:custDataLst>
              <p:tags r:id="rId12"/>
            </p:custDataLst>
          </p:nvPr>
        </p:nvSpPr>
        <p:spPr bwMode="auto">
          <a:xfrm>
            <a:off x="866539" y="1700213"/>
            <a:ext cx="7882173" cy="406704"/>
          </a:xfrm>
          <a:prstGeom prst="rect">
            <a:avLst/>
          </a:prstGeom>
          <a:solidFill>
            <a:srgbClr val="D9D9D9">
              <a:lumMod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0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26" u="none" strike="noStrike" cap="none" normalizeH="0" baseline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hteck 17">
            <a:hlinkClick r:id="rId22" action="ppaction://hlinksldjump"/>
          </p:cNvPr>
          <p:cNvSpPr/>
          <p:nvPr>
            <p:custDataLst>
              <p:tags r:id="rId13"/>
            </p:custDataLst>
          </p:nvPr>
        </p:nvSpPr>
        <p:spPr bwMode="auto">
          <a:xfrm>
            <a:off x="866539" y="1700213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Introduction</a:t>
            </a:r>
          </a:p>
        </p:txBody>
      </p:sp>
      <p:sp>
        <p:nvSpPr>
          <p:cNvPr id="17" name="Rechteck 16">
            <a:hlinkClick r:id="rId22" action="ppaction://hlinksldjump"/>
          </p:cNvPr>
          <p:cNvSpPr/>
          <p:nvPr>
            <p:custDataLst>
              <p:tags r:id="rId14"/>
            </p:custDataLst>
          </p:nvPr>
        </p:nvSpPr>
        <p:spPr bwMode="auto">
          <a:xfrm>
            <a:off x="395288" y="1700213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de-DE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4239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Implementation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05824" y="2300460"/>
            <a:ext cx="3456384" cy="143778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3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406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609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8128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12700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1727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2184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2641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Clr>
                <a:schemeClr val="accent6">
                  <a:lumMod val="5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de-DE" sz="2400" dirty="0" err="1">
                <a:latin typeface="Arial" panose="020B0604020202020204" pitchFamily="34" charset="0"/>
              </a:rPr>
              <a:t>NegaMax</a:t>
            </a:r>
            <a:endParaRPr lang="de-DE" sz="2400" dirty="0">
              <a:latin typeface="Arial" panose="020B0604020202020204" pitchFamily="34" charset="0"/>
            </a:endParaRPr>
          </a:p>
          <a:p>
            <a:pPr lvl="1">
              <a:buClr>
                <a:schemeClr val="accent6">
                  <a:lumMod val="5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de-DE" sz="2400" b="0" dirty="0">
                <a:latin typeface="Arial" panose="020B0604020202020204" pitchFamily="34" charset="0"/>
              </a:rPr>
              <a:t>Transposition </a:t>
            </a:r>
            <a:r>
              <a:rPr lang="de-DE" sz="2400" b="0" dirty="0" err="1">
                <a:latin typeface="Arial" panose="020B0604020202020204" pitchFamily="34" charset="0"/>
              </a:rPr>
              <a:t>table</a:t>
            </a:r>
            <a:endParaRPr lang="de-DE" sz="2400" b="0" dirty="0">
              <a:latin typeface="Arial" panose="020B0604020202020204" pitchFamily="34" charset="0"/>
            </a:endParaRPr>
          </a:p>
          <a:p>
            <a:pPr lvl="1">
              <a:buClr>
                <a:schemeClr val="accent6">
                  <a:lumMod val="5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de-DE" sz="2400" dirty="0">
                <a:latin typeface="Arial" panose="020B0604020202020204" pitchFamily="34" charset="0"/>
              </a:rPr>
              <a:t>Move </a:t>
            </a:r>
            <a:r>
              <a:rPr lang="de-DE" sz="2400" dirty="0" err="1">
                <a:latin typeface="Arial" panose="020B0604020202020204" pitchFamily="34" charset="0"/>
              </a:rPr>
              <a:t>ordering</a:t>
            </a:r>
            <a:endParaRPr lang="de-DE" sz="2400" b="0" dirty="0">
              <a:latin typeface="Arial" panose="020B060402020202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07568" y="4783079"/>
            <a:ext cx="4252664" cy="1413593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3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406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609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8128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12700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1727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2184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2641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Clr>
                <a:schemeClr val="accent6">
                  <a:lumMod val="50000"/>
                </a:schemeClr>
              </a:buClr>
              <a:buSzPct val="100000"/>
            </a:pPr>
            <a:r>
              <a:rPr lang="de-DE" sz="2400" dirty="0" err="1">
                <a:latin typeface="Arial" panose="020B0604020202020204" pitchFamily="34" charset="0"/>
              </a:rPr>
              <a:t>MiniMax</a:t>
            </a:r>
            <a:endParaRPr lang="de-DE" sz="2400" dirty="0">
              <a:latin typeface="Arial" panose="020B0604020202020204" pitchFamily="34" charset="0"/>
            </a:endParaRPr>
          </a:p>
          <a:p>
            <a:pPr lvl="1">
              <a:buClr>
                <a:schemeClr val="accent6">
                  <a:lumMod val="50000"/>
                </a:schemeClr>
              </a:buClr>
              <a:buSzPct val="100000"/>
            </a:pPr>
            <a:r>
              <a:rPr lang="de-DE" sz="2400" dirty="0">
                <a:latin typeface="Arial" panose="020B0604020202020204" pitchFamily="34" charset="0"/>
              </a:rPr>
              <a:t>Transposition </a:t>
            </a:r>
            <a:r>
              <a:rPr lang="de-DE" sz="2400" dirty="0" err="1">
                <a:latin typeface="Arial" panose="020B0604020202020204" pitchFamily="34" charset="0"/>
              </a:rPr>
              <a:t>table</a:t>
            </a:r>
            <a:endParaRPr lang="de-DE" sz="2400" dirty="0">
              <a:latin typeface="Arial" panose="020B0604020202020204" pitchFamily="34" charset="0"/>
            </a:endParaRPr>
          </a:p>
          <a:p>
            <a:pPr lvl="1">
              <a:buClr>
                <a:schemeClr val="accent6">
                  <a:lumMod val="50000"/>
                </a:schemeClr>
              </a:buClr>
              <a:buSzPct val="100000"/>
            </a:pPr>
            <a:r>
              <a:rPr lang="de-DE" sz="2400" dirty="0">
                <a:latin typeface="Arial" panose="020B0604020202020204" pitchFamily="34" charset="0"/>
              </a:rPr>
              <a:t>Move </a:t>
            </a:r>
            <a:r>
              <a:rPr lang="de-DE" sz="2400" dirty="0" err="1">
                <a:latin typeface="Arial" panose="020B0604020202020204" pitchFamily="34" charset="0"/>
              </a:rPr>
              <a:t>ordering</a:t>
            </a:r>
            <a:endParaRPr lang="de-DE" sz="2400" dirty="0">
              <a:latin typeface="Arial" panose="020B0604020202020204" pitchFamily="34" charset="0"/>
            </a:endParaRPr>
          </a:p>
          <a:p>
            <a:pPr lvl="1">
              <a:buClr>
                <a:schemeClr val="accent1">
                  <a:lumMod val="100000"/>
                </a:schemeClr>
              </a:buClr>
              <a:buSzPct val="100000"/>
              <a:buFont typeface="Wingdings" pitchFamily="2" charset="2"/>
              <a:buChar char="§"/>
            </a:pPr>
            <a:endParaRPr lang="de-DE" sz="2400" b="0" dirty="0"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788024" y="2298080"/>
            <a:ext cx="3456384" cy="144016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0011" tIns="108014" rIns="90011" bIns="46806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3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tabLst>
                <a:tab pos="266700" algn="l"/>
                <a:tab pos="631825" algn="l"/>
                <a:tab pos="981075" algn="l"/>
              </a:tabLst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3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2pPr>
            <a:lvl3pPr marL="406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3pPr>
            <a:lvl4pPr marL="609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4pPr>
            <a:lvl5pPr marL="8128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5pPr>
            <a:lvl6pPr marL="12700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6pPr>
            <a:lvl7pPr marL="17272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7pPr>
            <a:lvl8pPr marL="21844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8pPr>
            <a:lvl9pPr marL="2641600" indent="-2032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§"/>
              <a:tabLst>
                <a:tab pos="266700" algn="l"/>
                <a:tab pos="631825" algn="l"/>
                <a:tab pos="981075" algn="l"/>
              </a:tabLs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Clr>
                <a:schemeClr val="accent6">
                  <a:lumMod val="50000"/>
                </a:schemeClr>
              </a:buClr>
              <a:buSzPct val="100000"/>
            </a:pPr>
            <a:r>
              <a:rPr lang="de-DE" sz="2400" dirty="0">
                <a:latin typeface="Arial" panose="020B0604020202020204" pitchFamily="34" charset="0"/>
              </a:rPr>
              <a:t>Transposition </a:t>
            </a:r>
            <a:r>
              <a:rPr lang="de-DE" sz="2400" dirty="0" err="1">
                <a:latin typeface="Arial" panose="020B0604020202020204" pitchFamily="34" charset="0"/>
              </a:rPr>
              <a:t>table</a:t>
            </a:r>
            <a:endParaRPr lang="de-DE" sz="2400" dirty="0">
              <a:latin typeface="Arial" panose="020B0604020202020204" pitchFamily="34" charset="0"/>
            </a:endParaRPr>
          </a:p>
          <a:p>
            <a:pPr lvl="1">
              <a:buClr>
                <a:schemeClr val="accent1">
                  <a:lumMod val="100000"/>
                </a:schemeClr>
              </a:buClr>
              <a:buSzPct val="100000"/>
            </a:pPr>
            <a:endParaRPr lang="de-DE" sz="2400" dirty="0">
              <a:latin typeface="Arial" panose="020B0604020202020204" pitchFamily="34" charset="0"/>
            </a:endParaRPr>
          </a:p>
        </p:txBody>
      </p:sp>
      <p:sp>
        <p:nvSpPr>
          <p:cNvPr id="7" name="Rechteck 6"/>
          <p:cNvSpPr/>
          <p:nvPr>
            <p:custDataLst>
              <p:tags r:id="rId4"/>
            </p:custDataLst>
          </p:nvPr>
        </p:nvSpPr>
        <p:spPr bwMode="auto">
          <a:xfrm>
            <a:off x="805824" y="1676400"/>
            <a:ext cx="3456384" cy="65345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</a:rPr>
              <a:t>Alpha Beta</a:t>
            </a:r>
            <a:endParaRPr lang="en-AU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hteck 7"/>
          <p:cNvSpPr/>
          <p:nvPr>
            <p:custDataLst>
              <p:tags r:id="rId5"/>
            </p:custDataLst>
          </p:nvPr>
        </p:nvSpPr>
        <p:spPr bwMode="auto">
          <a:xfrm>
            <a:off x="2407568" y="4005063"/>
            <a:ext cx="4252664" cy="7780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de-DE" sz="2400" dirty="0" err="1">
                <a:solidFill>
                  <a:schemeClr val="bg1"/>
                </a:solidFill>
                <a:latin typeface="Arial" panose="020B0604020202020204" pitchFamily="34" charset="0"/>
              </a:rPr>
              <a:t>Combinatorial</a:t>
            </a:r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</a:p>
          <a:p>
            <a:pPr algn="ctr" eaLnBrk="0" hangingPunct="0">
              <a:spcAft>
                <a:spcPct val="0"/>
              </a:spcAft>
            </a:pPr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</a:rPr>
              <a:t>Alpha Beta Solver</a:t>
            </a:r>
            <a:endParaRPr lang="en-AU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hteck 8"/>
          <p:cNvSpPr/>
          <p:nvPr>
            <p:custDataLst>
              <p:tags r:id="rId6"/>
            </p:custDataLst>
          </p:nvPr>
        </p:nvSpPr>
        <p:spPr bwMode="auto">
          <a:xfrm>
            <a:off x="4788024" y="1676400"/>
            <a:ext cx="3456384" cy="64869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 algn="ctr" eaLnBrk="0" hangingPunct="0">
              <a:spcAft>
                <a:spcPct val="0"/>
              </a:spcAft>
            </a:pPr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</a:rPr>
              <a:t>CGT Solver</a:t>
            </a:r>
            <a:endParaRPr lang="en-AU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32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hteck 40">
            <a:hlinkClick r:id="rId23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>
            <a:off x="866539" y="5470221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Conclusion &amp; future work</a:t>
            </a:r>
          </a:p>
        </p:txBody>
      </p:sp>
      <p:sp>
        <p:nvSpPr>
          <p:cNvPr id="40" name="Rechteck 39">
            <a:hlinkClick r:id="rId23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>
            <a:off x="395288" y="5470221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39" name="Rechteck 38">
            <a:hlinkClick r:id="rId24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>
            <a:off x="866539" y="4998970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Results</a:t>
            </a:r>
          </a:p>
        </p:txBody>
      </p:sp>
      <p:sp>
        <p:nvSpPr>
          <p:cNvPr id="38" name="Rechteck 37">
            <a:hlinkClick r:id="rId24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>
            <a:off x="395288" y="4998970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37" name="Rechteck 36">
            <a:hlinkClick r:id="rId25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>
            <a:off x="1337790" y="4527719"/>
            <a:ext cx="3362136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Combinatorial Alpha-Beta solver</a:t>
            </a:r>
          </a:p>
        </p:txBody>
      </p:sp>
      <p:sp>
        <p:nvSpPr>
          <p:cNvPr id="36" name="Rechteck 35">
            <a:hlinkClick r:id="rId25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>
            <a:off x="866539" y="4527719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4.3</a:t>
            </a:r>
          </a:p>
        </p:txBody>
      </p:sp>
      <p:sp>
        <p:nvSpPr>
          <p:cNvPr id="35" name="Rechteck 34">
            <a:hlinkClick r:id="rId26" action="ppaction://hlinksldjump"/>
          </p:cNvPr>
          <p:cNvSpPr/>
          <p:nvPr>
            <p:custDataLst>
              <p:tags r:id="rId8"/>
            </p:custDataLst>
          </p:nvPr>
        </p:nvSpPr>
        <p:spPr bwMode="auto">
          <a:xfrm>
            <a:off x="1337790" y="4056468"/>
            <a:ext cx="3362136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CGT solver</a:t>
            </a:r>
          </a:p>
        </p:txBody>
      </p:sp>
      <p:sp>
        <p:nvSpPr>
          <p:cNvPr id="34" name="Rechteck 33">
            <a:hlinkClick r:id="rId26" action="ppaction://hlinksldjump"/>
          </p:cNvPr>
          <p:cNvSpPr/>
          <p:nvPr>
            <p:custDataLst>
              <p:tags r:id="rId9"/>
            </p:custDataLst>
          </p:nvPr>
        </p:nvSpPr>
        <p:spPr bwMode="auto">
          <a:xfrm>
            <a:off x="866539" y="4056468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4.2</a:t>
            </a:r>
          </a:p>
        </p:txBody>
      </p:sp>
      <p:sp>
        <p:nvSpPr>
          <p:cNvPr id="33" name="Rechteck 32"/>
          <p:cNvSpPr/>
          <p:nvPr>
            <p:custDataLst>
              <p:tags r:id="rId10"/>
            </p:custDataLst>
          </p:nvPr>
        </p:nvSpPr>
        <p:spPr bwMode="auto">
          <a:xfrm>
            <a:off x="1337790" y="3585217"/>
            <a:ext cx="7410922" cy="406704"/>
          </a:xfrm>
          <a:prstGeom prst="rect">
            <a:avLst/>
          </a:prstGeom>
          <a:solidFill>
            <a:srgbClr val="D9D9D9">
              <a:lumMod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0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26" u="none" strike="noStrike" cap="none" normalizeH="0" baseline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hteck 31">
            <a:hlinkClick r:id="rId27" action="ppaction://hlinksldjump"/>
          </p:cNvPr>
          <p:cNvSpPr/>
          <p:nvPr>
            <p:custDataLst>
              <p:tags r:id="rId11"/>
            </p:custDataLst>
          </p:nvPr>
        </p:nvSpPr>
        <p:spPr bwMode="auto">
          <a:xfrm>
            <a:off x="1337790" y="3585217"/>
            <a:ext cx="3362136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Alpha-Beta solver</a:t>
            </a:r>
          </a:p>
        </p:txBody>
      </p:sp>
      <p:sp>
        <p:nvSpPr>
          <p:cNvPr id="31" name="Rechteck 30">
            <a:hlinkClick r:id="rId27" action="ppaction://hlinksldjump"/>
          </p:cNvPr>
          <p:cNvSpPr/>
          <p:nvPr>
            <p:custDataLst>
              <p:tags r:id="rId12"/>
            </p:custDataLst>
          </p:nvPr>
        </p:nvSpPr>
        <p:spPr bwMode="auto">
          <a:xfrm>
            <a:off x="866539" y="3585217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4.1</a:t>
            </a:r>
          </a:p>
        </p:txBody>
      </p:sp>
      <p:sp>
        <p:nvSpPr>
          <p:cNvPr id="30" name="Rechteck 29">
            <a:hlinkClick r:id="rId28" action="ppaction://hlinksldjump"/>
          </p:cNvPr>
          <p:cNvSpPr/>
          <p:nvPr>
            <p:custDataLst>
              <p:tags r:id="rId13"/>
            </p:custDataLst>
          </p:nvPr>
        </p:nvSpPr>
        <p:spPr bwMode="auto">
          <a:xfrm>
            <a:off x="866539" y="3113966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Implementation</a:t>
            </a:r>
          </a:p>
        </p:txBody>
      </p:sp>
      <p:sp>
        <p:nvSpPr>
          <p:cNvPr id="29" name="Rechteck 28">
            <a:hlinkClick r:id="rId28" action="ppaction://hlinksldjump"/>
          </p:cNvPr>
          <p:cNvSpPr/>
          <p:nvPr>
            <p:custDataLst>
              <p:tags r:id="rId14"/>
            </p:custDataLst>
          </p:nvPr>
        </p:nvSpPr>
        <p:spPr bwMode="auto">
          <a:xfrm>
            <a:off x="395288" y="3113966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28" name="Rechteck 27">
            <a:hlinkClick r:id="rId29" action="ppaction://hlinksldjump"/>
          </p:cNvPr>
          <p:cNvSpPr/>
          <p:nvPr>
            <p:custDataLst>
              <p:tags r:id="rId15"/>
            </p:custDataLst>
          </p:nvPr>
        </p:nvSpPr>
        <p:spPr bwMode="auto">
          <a:xfrm>
            <a:off x="866539" y="2642715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Data Crawling</a:t>
            </a:r>
          </a:p>
        </p:txBody>
      </p:sp>
      <p:sp>
        <p:nvSpPr>
          <p:cNvPr id="27" name="Rechteck 26">
            <a:hlinkClick r:id="rId29" action="ppaction://hlinksldjump"/>
          </p:cNvPr>
          <p:cNvSpPr/>
          <p:nvPr>
            <p:custDataLst>
              <p:tags r:id="rId16"/>
            </p:custDataLst>
          </p:nvPr>
        </p:nvSpPr>
        <p:spPr bwMode="auto">
          <a:xfrm>
            <a:off x="395288" y="2642715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6" name="Rechteck 25">
            <a:hlinkClick r:id="rId30" action="ppaction://hlinksldjump"/>
          </p:cNvPr>
          <p:cNvSpPr/>
          <p:nvPr>
            <p:custDataLst>
              <p:tags r:id="rId17"/>
            </p:custDataLst>
          </p:nvPr>
        </p:nvSpPr>
        <p:spPr bwMode="auto">
          <a:xfrm>
            <a:off x="866539" y="2171464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26" u="none" strike="noStrike" cap="none" normalizeH="0" baseline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hteck 24">
            <a:hlinkClick r:id="rId30" action="ppaction://hlinksldjump"/>
          </p:cNvPr>
          <p:cNvSpPr/>
          <p:nvPr>
            <p:custDataLst>
              <p:tags r:id="rId18"/>
            </p:custDataLst>
          </p:nvPr>
        </p:nvSpPr>
        <p:spPr bwMode="auto">
          <a:xfrm>
            <a:off x="395288" y="2171464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4" name="Rechteck 23">
            <a:hlinkClick r:id="rId31" action="ppaction://hlinksldjump"/>
          </p:cNvPr>
          <p:cNvSpPr/>
          <p:nvPr>
            <p:custDataLst>
              <p:tags r:id="rId19"/>
            </p:custDataLst>
          </p:nvPr>
        </p:nvSpPr>
        <p:spPr bwMode="auto">
          <a:xfrm>
            <a:off x="866539" y="1700213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Introduction</a:t>
            </a:r>
          </a:p>
        </p:txBody>
      </p:sp>
      <p:sp>
        <p:nvSpPr>
          <p:cNvPr id="23" name="Rechteck 22">
            <a:hlinkClick r:id="rId31" action="ppaction://hlinksldjump"/>
          </p:cNvPr>
          <p:cNvSpPr/>
          <p:nvPr>
            <p:custDataLst>
              <p:tags r:id="rId20"/>
            </p:custDataLst>
          </p:nvPr>
        </p:nvSpPr>
        <p:spPr bwMode="auto">
          <a:xfrm>
            <a:off x="395288" y="1700213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de-DE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6069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Alpha-Beta </a:t>
            </a:r>
            <a:r>
              <a:rPr lang="de-DE" sz="3200" dirty="0" err="1"/>
              <a:t>solver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 err="1"/>
              <a:t>Uses</a:t>
            </a:r>
            <a:r>
              <a:rPr lang="de-DE" sz="2800" dirty="0"/>
              <a:t> </a:t>
            </a:r>
            <a:r>
              <a:rPr lang="de-DE" sz="2800" dirty="0" err="1"/>
              <a:t>NegaMax</a:t>
            </a:r>
            <a:r>
              <a:rPr lang="de-DE" sz="2800" dirty="0"/>
              <a:t>, </a:t>
            </a:r>
            <a:r>
              <a:rPr lang="de-DE" sz="2800" dirty="0" err="1"/>
              <a:t>returns</a:t>
            </a:r>
            <a:r>
              <a:rPr lang="de-DE" sz="2800" dirty="0"/>
              <a:t> -1 (</a:t>
            </a:r>
            <a:r>
              <a:rPr lang="de-DE" sz="2800" dirty="0" err="1"/>
              <a:t>loss</a:t>
            </a:r>
            <a:r>
              <a:rPr lang="de-DE" sz="2800" dirty="0"/>
              <a:t>) </a:t>
            </a:r>
            <a:r>
              <a:rPr lang="de-DE" sz="2800" dirty="0" err="1"/>
              <a:t>if</a:t>
            </a:r>
            <a:r>
              <a:rPr lang="de-DE" sz="2800" dirty="0"/>
              <a:t> </a:t>
            </a:r>
            <a:r>
              <a:rPr lang="de-DE" sz="2800" dirty="0" err="1"/>
              <a:t>no</a:t>
            </a:r>
            <a:r>
              <a:rPr lang="de-DE" sz="2800" dirty="0"/>
              <a:t> </a:t>
            </a:r>
            <a:r>
              <a:rPr lang="de-DE" sz="2800" dirty="0" err="1"/>
              <a:t>moves</a:t>
            </a:r>
            <a:r>
              <a:rPr lang="de-DE" sz="2800" dirty="0"/>
              <a:t> </a:t>
            </a:r>
            <a:r>
              <a:rPr lang="de-DE" sz="2800" dirty="0" err="1"/>
              <a:t>available</a:t>
            </a:r>
            <a:endParaRPr lang="de-DE" sz="2800" dirty="0"/>
          </a:p>
          <a:p>
            <a:endParaRPr lang="de-DE" sz="2800" dirty="0"/>
          </a:p>
          <a:p>
            <a:r>
              <a:rPr lang="de-DE" sz="2800" dirty="0" err="1"/>
              <a:t>Adjustments</a:t>
            </a:r>
            <a:r>
              <a:rPr lang="de-DE" sz="2800" dirty="0"/>
              <a:t>:</a:t>
            </a:r>
          </a:p>
          <a:p>
            <a:pPr lvl="1"/>
            <a:r>
              <a:rPr lang="de-DE" sz="2400" dirty="0"/>
              <a:t>Game </a:t>
            </a:r>
            <a:r>
              <a:rPr lang="de-DE" sz="2400" dirty="0" err="1"/>
              <a:t>position</a:t>
            </a:r>
            <a:r>
              <a:rPr lang="de-DE" sz="2400" dirty="0"/>
              <a:t> </a:t>
            </a:r>
            <a:r>
              <a:rPr lang="de-DE" sz="2400" dirty="0" err="1"/>
              <a:t>searched</a:t>
            </a:r>
            <a:r>
              <a:rPr lang="de-DE" sz="2400" dirty="0"/>
              <a:t> </a:t>
            </a:r>
            <a:r>
              <a:rPr lang="de-DE" sz="2400" dirty="0" err="1"/>
              <a:t>twice</a:t>
            </a:r>
            <a:endParaRPr lang="de-DE" sz="2400" dirty="0"/>
          </a:p>
          <a:p>
            <a:pPr lvl="1"/>
            <a:r>
              <a:rPr lang="de-DE" sz="2400" dirty="0"/>
              <a:t>Combine </a:t>
            </a:r>
            <a:r>
              <a:rPr lang="de-DE" sz="2400" dirty="0" err="1"/>
              <a:t>both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receive</a:t>
            </a:r>
            <a:r>
              <a:rPr lang="de-DE" sz="2400" dirty="0"/>
              <a:t> </a:t>
            </a:r>
            <a:r>
              <a:rPr lang="de-DE" sz="2400" dirty="0" err="1"/>
              <a:t>outcome</a:t>
            </a:r>
            <a:r>
              <a:rPr lang="de-DE" sz="2400" dirty="0"/>
              <a:t> </a:t>
            </a:r>
            <a:r>
              <a:rPr lang="de-DE" sz="2400" dirty="0" err="1"/>
              <a:t>class</a:t>
            </a:r>
            <a:endParaRPr lang="de-DE" sz="2400" dirty="0"/>
          </a:p>
          <a:p>
            <a:pPr marL="0" indent="0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16638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 err="1"/>
              <a:t>What</a:t>
            </a:r>
            <a:r>
              <a:rPr lang="de-DE" sz="2000" dirty="0"/>
              <a:t> do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need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change</a:t>
            </a:r>
            <a:r>
              <a:rPr lang="de-DE" sz="2000" dirty="0"/>
              <a:t> in an Alpha-Beta </a:t>
            </a:r>
            <a:r>
              <a:rPr lang="de-DE" sz="2000" dirty="0" err="1"/>
              <a:t>solver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categorize</a:t>
            </a:r>
            <a:r>
              <a:rPr lang="de-DE" sz="2000" dirty="0"/>
              <a:t> </a:t>
            </a:r>
            <a:r>
              <a:rPr lang="de-DE" sz="2000" dirty="0" err="1"/>
              <a:t>games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four</a:t>
            </a:r>
            <a:r>
              <a:rPr lang="de-DE" sz="2000" dirty="0"/>
              <a:t> </a:t>
            </a:r>
            <a:r>
              <a:rPr lang="de-DE" sz="2000" dirty="0" err="1"/>
              <a:t>outcome</a:t>
            </a:r>
            <a:r>
              <a:rPr lang="de-DE" sz="2000" dirty="0"/>
              <a:t> </a:t>
            </a:r>
            <a:r>
              <a:rPr lang="de-DE" sz="2000" dirty="0" err="1"/>
              <a:t>classes</a:t>
            </a:r>
            <a:r>
              <a:rPr lang="de-DE" sz="2000" dirty="0"/>
              <a:t>?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1676400"/>
            <a:ext cx="6587386" cy="4443195"/>
          </a:xfrm>
        </p:spPr>
      </p:pic>
    </p:spTree>
    <p:extLst>
      <p:ext uri="{BB962C8B-B14F-4D97-AF65-F5344CB8AC3E}">
        <p14:creationId xmlns:p14="http://schemas.microsoft.com/office/powerpoint/2010/main" val="338696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hteck 40">
            <a:hlinkClick r:id="rId23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>
            <a:off x="866539" y="5470221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Conclusion &amp; future work</a:t>
            </a:r>
          </a:p>
        </p:txBody>
      </p:sp>
      <p:sp>
        <p:nvSpPr>
          <p:cNvPr id="40" name="Rechteck 39">
            <a:hlinkClick r:id="rId23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>
            <a:off x="395288" y="5470221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39" name="Rechteck 38">
            <a:hlinkClick r:id="rId24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>
            <a:off x="866539" y="4998970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Results</a:t>
            </a:r>
          </a:p>
        </p:txBody>
      </p:sp>
      <p:sp>
        <p:nvSpPr>
          <p:cNvPr id="38" name="Rechteck 37">
            <a:hlinkClick r:id="rId24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>
            <a:off x="395288" y="4998970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37" name="Rechteck 36">
            <a:hlinkClick r:id="rId25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>
            <a:off x="1337790" y="4527719"/>
            <a:ext cx="3362136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Combinatorial Alpha-Beta solver</a:t>
            </a:r>
          </a:p>
        </p:txBody>
      </p:sp>
      <p:sp>
        <p:nvSpPr>
          <p:cNvPr id="36" name="Rechteck 35">
            <a:hlinkClick r:id="rId25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>
            <a:off x="866539" y="4527719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4.3</a:t>
            </a:r>
          </a:p>
        </p:txBody>
      </p:sp>
      <p:sp>
        <p:nvSpPr>
          <p:cNvPr id="35" name="Rechteck 34"/>
          <p:cNvSpPr/>
          <p:nvPr>
            <p:custDataLst>
              <p:tags r:id="rId8"/>
            </p:custDataLst>
          </p:nvPr>
        </p:nvSpPr>
        <p:spPr bwMode="auto">
          <a:xfrm>
            <a:off x="1337790" y="4056468"/>
            <a:ext cx="7410922" cy="406705"/>
          </a:xfrm>
          <a:prstGeom prst="rect">
            <a:avLst/>
          </a:prstGeom>
          <a:solidFill>
            <a:srgbClr val="D9D9D9">
              <a:lumMod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0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26" u="none" strike="noStrike" cap="none" normalizeH="0" baseline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hteck 33">
            <a:hlinkClick r:id="rId26" action="ppaction://hlinksldjump"/>
          </p:cNvPr>
          <p:cNvSpPr/>
          <p:nvPr>
            <p:custDataLst>
              <p:tags r:id="rId9"/>
            </p:custDataLst>
          </p:nvPr>
        </p:nvSpPr>
        <p:spPr bwMode="auto">
          <a:xfrm>
            <a:off x="1337790" y="4056468"/>
            <a:ext cx="3362136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CGT solver</a:t>
            </a:r>
          </a:p>
        </p:txBody>
      </p:sp>
      <p:sp>
        <p:nvSpPr>
          <p:cNvPr id="33" name="Rechteck 32">
            <a:hlinkClick r:id="rId26" action="ppaction://hlinksldjump"/>
          </p:cNvPr>
          <p:cNvSpPr/>
          <p:nvPr>
            <p:custDataLst>
              <p:tags r:id="rId10"/>
            </p:custDataLst>
          </p:nvPr>
        </p:nvSpPr>
        <p:spPr bwMode="auto">
          <a:xfrm>
            <a:off x="866539" y="4056468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4.2</a:t>
            </a:r>
          </a:p>
        </p:txBody>
      </p:sp>
      <p:sp>
        <p:nvSpPr>
          <p:cNvPr id="32" name="Rechteck 31">
            <a:hlinkClick r:id="rId27" action="ppaction://hlinksldjump"/>
          </p:cNvPr>
          <p:cNvSpPr/>
          <p:nvPr>
            <p:custDataLst>
              <p:tags r:id="rId11"/>
            </p:custDataLst>
          </p:nvPr>
        </p:nvSpPr>
        <p:spPr bwMode="auto">
          <a:xfrm>
            <a:off x="1337790" y="3585217"/>
            <a:ext cx="3362136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Alpha-Beta solver</a:t>
            </a:r>
          </a:p>
        </p:txBody>
      </p:sp>
      <p:sp>
        <p:nvSpPr>
          <p:cNvPr id="31" name="Rechteck 30">
            <a:hlinkClick r:id="rId27" action="ppaction://hlinksldjump"/>
          </p:cNvPr>
          <p:cNvSpPr/>
          <p:nvPr>
            <p:custDataLst>
              <p:tags r:id="rId12"/>
            </p:custDataLst>
          </p:nvPr>
        </p:nvSpPr>
        <p:spPr bwMode="auto">
          <a:xfrm>
            <a:off x="866539" y="3585217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4.1</a:t>
            </a:r>
          </a:p>
        </p:txBody>
      </p:sp>
      <p:sp>
        <p:nvSpPr>
          <p:cNvPr id="30" name="Rechteck 29">
            <a:hlinkClick r:id="rId28" action="ppaction://hlinksldjump"/>
          </p:cNvPr>
          <p:cNvSpPr/>
          <p:nvPr>
            <p:custDataLst>
              <p:tags r:id="rId13"/>
            </p:custDataLst>
          </p:nvPr>
        </p:nvSpPr>
        <p:spPr bwMode="auto">
          <a:xfrm>
            <a:off x="866539" y="3113966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Implementation</a:t>
            </a:r>
          </a:p>
        </p:txBody>
      </p:sp>
      <p:sp>
        <p:nvSpPr>
          <p:cNvPr id="29" name="Rechteck 28">
            <a:hlinkClick r:id="rId28" action="ppaction://hlinksldjump"/>
          </p:cNvPr>
          <p:cNvSpPr/>
          <p:nvPr>
            <p:custDataLst>
              <p:tags r:id="rId14"/>
            </p:custDataLst>
          </p:nvPr>
        </p:nvSpPr>
        <p:spPr bwMode="auto">
          <a:xfrm>
            <a:off x="395288" y="3113966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28" name="Rechteck 27">
            <a:hlinkClick r:id="rId29" action="ppaction://hlinksldjump"/>
          </p:cNvPr>
          <p:cNvSpPr/>
          <p:nvPr>
            <p:custDataLst>
              <p:tags r:id="rId15"/>
            </p:custDataLst>
          </p:nvPr>
        </p:nvSpPr>
        <p:spPr bwMode="auto">
          <a:xfrm>
            <a:off x="866539" y="2642715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Data Crawling</a:t>
            </a:r>
          </a:p>
        </p:txBody>
      </p:sp>
      <p:sp>
        <p:nvSpPr>
          <p:cNvPr id="27" name="Rechteck 26">
            <a:hlinkClick r:id="rId29" action="ppaction://hlinksldjump"/>
          </p:cNvPr>
          <p:cNvSpPr/>
          <p:nvPr>
            <p:custDataLst>
              <p:tags r:id="rId16"/>
            </p:custDataLst>
          </p:nvPr>
        </p:nvSpPr>
        <p:spPr bwMode="auto">
          <a:xfrm>
            <a:off x="395288" y="2642715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6" name="Rechteck 25">
            <a:hlinkClick r:id="rId30" action="ppaction://hlinksldjump"/>
          </p:cNvPr>
          <p:cNvSpPr/>
          <p:nvPr>
            <p:custDataLst>
              <p:tags r:id="rId17"/>
            </p:custDataLst>
          </p:nvPr>
        </p:nvSpPr>
        <p:spPr bwMode="auto">
          <a:xfrm>
            <a:off x="866539" y="2171464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26" u="none" strike="noStrike" cap="none" normalizeH="0" baseline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hteck 24">
            <a:hlinkClick r:id="rId30" action="ppaction://hlinksldjump"/>
          </p:cNvPr>
          <p:cNvSpPr/>
          <p:nvPr>
            <p:custDataLst>
              <p:tags r:id="rId18"/>
            </p:custDataLst>
          </p:nvPr>
        </p:nvSpPr>
        <p:spPr bwMode="auto">
          <a:xfrm>
            <a:off x="395288" y="2171464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4" name="Rechteck 23">
            <a:hlinkClick r:id="rId31" action="ppaction://hlinksldjump"/>
          </p:cNvPr>
          <p:cNvSpPr/>
          <p:nvPr>
            <p:custDataLst>
              <p:tags r:id="rId19"/>
            </p:custDataLst>
          </p:nvPr>
        </p:nvSpPr>
        <p:spPr bwMode="auto">
          <a:xfrm>
            <a:off x="866539" y="1700213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Introduction</a:t>
            </a:r>
          </a:p>
        </p:txBody>
      </p:sp>
      <p:sp>
        <p:nvSpPr>
          <p:cNvPr id="23" name="Rechteck 22">
            <a:hlinkClick r:id="rId31" action="ppaction://hlinksldjump"/>
          </p:cNvPr>
          <p:cNvSpPr/>
          <p:nvPr>
            <p:custDataLst>
              <p:tags r:id="rId20"/>
            </p:custDataLst>
          </p:nvPr>
        </p:nvSpPr>
        <p:spPr bwMode="auto">
          <a:xfrm>
            <a:off x="395288" y="1700213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de-DE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2857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CGT </a:t>
            </a:r>
            <a:r>
              <a:rPr lang="de-DE" sz="3200" dirty="0" err="1"/>
              <a:t>solver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 err="1"/>
              <a:t>Tries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calculate</a:t>
            </a:r>
            <a:r>
              <a:rPr lang="de-DE" sz="2800" dirty="0"/>
              <a:t> </a:t>
            </a:r>
            <a:r>
              <a:rPr lang="de-DE" sz="2800" dirty="0" err="1"/>
              <a:t>combinatorial</a:t>
            </a:r>
            <a:r>
              <a:rPr lang="de-DE" sz="2800" dirty="0"/>
              <a:t> </a:t>
            </a:r>
            <a:r>
              <a:rPr lang="de-DE" sz="2800" dirty="0" err="1"/>
              <a:t>game</a:t>
            </a:r>
            <a:r>
              <a:rPr lang="de-DE" sz="2800" dirty="0"/>
              <a:t> </a:t>
            </a:r>
            <a:r>
              <a:rPr lang="de-DE" sz="2800" dirty="0" err="1"/>
              <a:t>values</a:t>
            </a:r>
            <a:r>
              <a:rPr lang="de-DE" sz="2800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game</a:t>
            </a:r>
            <a:r>
              <a:rPr lang="de-DE" sz="2800" dirty="0"/>
              <a:t> </a:t>
            </a:r>
            <a:r>
              <a:rPr lang="de-DE" sz="2800" dirty="0" err="1"/>
              <a:t>positions</a:t>
            </a:r>
            <a:r>
              <a:rPr lang="de-DE" sz="2800" dirty="0"/>
              <a:t> (</a:t>
            </a:r>
            <a:r>
              <a:rPr lang="de-DE" sz="2800" dirty="0" err="1"/>
              <a:t>might</a:t>
            </a:r>
            <a:r>
              <a:rPr lang="de-DE" sz="2800" dirty="0"/>
              <a:t> </a:t>
            </a:r>
            <a:r>
              <a:rPr lang="de-DE" sz="2800" dirty="0" err="1"/>
              <a:t>be</a:t>
            </a:r>
            <a:r>
              <a:rPr lang="de-DE" sz="2800" dirty="0"/>
              <a:t> </a:t>
            </a:r>
            <a:r>
              <a:rPr lang="de-DE" sz="2800" dirty="0" err="1"/>
              <a:t>too</a:t>
            </a:r>
            <a:r>
              <a:rPr lang="de-DE" sz="2800" dirty="0"/>
              <a:t> </a:t>
            </a:r>
            <a:r>
              <a:rPr lang="de-DE" sz="2800" dirty="0" err="1"/>
              <a:t>complex</a:t>
            </a:r>
            <a:r>
              <a:rPr lang="de-DE" sz="2800" dirty="0"/>
              <a:t>)</a:t>
            </a:r>
          </a:p>
          <a:p>
            <a:endParaRPr lang="de-DE" sz="2800" dirty="0"/>
          </a:p>
          <a:p>
            <a:r>
              <a:rPr lang="de-DE" sz="2800" dirty="0"/>
              <a:t>Generates all </a:t>
            </a:r>
            <a:r>
              <a:rPr lang="de-DE" sz="2800" dirty="0" err="1"/>
              <a:t>possible</a:t>
            </a:r>
            <a:r>
              <a:rPr lang="de-DE" sz="2800" dirty="0"/>
              <a:t> </a:t>
            </a:r>
            <a:r>
              <a:rPr lang="de-DE" sz="2800" dirty="0" err="1"/>
              <a:t>moves</a:t>
            </a:r>
            <a:r>
              <a:rPr lang="de-DE" sz="2800" dirty="0"/>
              <a:t> in </a:t>
            </a:r>
            <a:r>
              <a:rPr lang="de-DE" sz="2800" dirty="0" err="1"/>
              <a:t>every</a:t>
            </a:r>
            <a:r>
              <a:rPr lang="de-DE" sz="2800" dirty="0"/>
              <a:t> </a:t>
            </a:r>
            <a:r>
              <a:rPr lang="de-DE" sz="2800" dirty="0" err="1"/>
              <a:t>level</a:t>
            </a:r>
            <a:r>
              <a:rPr lang="de-DE" sz="2800" dirty="0"/>
              <a:t> of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tree</a:t>
            </a:r>
            <a:endParaRPr lang="de-DE" sz="2800" dirty="0"/>
          </a:p>
          <a:p>
            <a:endParaRPr lang="de-DE" sz="2800" dirty="0"/>
          </a:p>
          <a:p>
            <a:r>
              <a:rPr lang="de-DE" sz="2800" dirty="0"/>
              <a:t>Best </a:t>
            </a:r>
            <a:r>
              <a:rPr lang="de-DE" sz="2800" dirty="0" err="1"/>
              <a:t>option</a:t>
            </a:r>
            <a:r>
              <a:rPr lang="de-DE" sz="2800" dirty="0"/>
              <a:t> </a:t>
            </a:r>
            <a:r>
              <a:rPr lang="de-DE" sz="2800" dirty="0" err="1"/>
              <a:t>chosen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</a:t>
            </a:r>
            <a:r>
              <a:rPr lang="de-DE" sz="2800" dirty="0" err="1"/>
              <a:t>preference</a:t>
            </a:r>
            <a:r>
              <a:rPr lang="de-DE" sz="2800" dirty="0"/>
              <a:t> </a:t>
            </a:r>
            <a:r>
              <a:rPr lang="de-DE" sz="2800" dirty="0" err="1"/>
              <a:t>relation</a:t>
            </a:r>
            <a:endParaRPr lang="de-DE" sz="28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69375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CGT </a:t>
            </a:r>
            <a:r>
              <a:rPr lang="de-DE" sz="3200" dirty="0" err="1"/>
              <a:t>solver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 err="1"/>
              <a:t>Combines</a:t>
            </a:r>
            <a:r>
              <a:rPr lang="de-DE" sz="2800" dirty="0"/>
              <a:t> </a:t>
            </a:r>
            <a:r>
              <a:rPr lang="de-DE" sz="2800" dirty="0" err="1"/>
              <a:t>best</a:t>
            </a:r>
            <a:r>
              <a:rPr lang="de-DE" sz="2800" dirty="0"/>
              <a:t> </a:t>
            </a:r>
            <a:r>
              <a:rPr lang="de-DE" sz="2800" dirty="0" err="1"/>
              <a:t>result</a:t>
            </a:r>
            <a:r>
              <a:rPr lang="de-DE" sz="2800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Left</a:t>
            </a:r>
            <a:r>
              <a:rPr lang="de-DE" sz="2800" dirty="0"/>
              <a:t>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Right</a:t>
            </a:r>
            <a:endParaRPr lang="de-DE" sz="2800" dirty="0"/>
          </a:p>
          <a:p>
            <a:endParaRPr lang="de-DE" sz="2800" dirty="0"/>
          </a:p>
          <a:p>
            <a:r>
              <a:rPr lang="de-DE" sz="2800" dirty="0"/>
              <a:t>Works </a:t>
            </a:r>
            <a:r>
              <a:rPr lang="de-DE" sz="2800" dirty="0" err="1"/>
              <a:t>with</a:t>
            </a:r>
            <a:r>
              <a:rPr lang="de-DE" sz="2800" dirty="0"/>
              <a:t> Numbers, </a:t>
            </a:r>
            <a:r>
              <a:rPr lang="de-DE" sz="2800" dirty="0" err="1"/>
              <a:t>Nimbers</a:t>
            </a:r>
            <a:r>
              <a:rPr lang="de-DE" sz="2800" dirty="0"/>
              <a:t>, Switches, </a:t>
            </a:r>
            <a:r>
              <a:rPr lang="de-DE" sz="2800" dirty="0" err="1"/>
              <a:t>Up</a:t>
            </a:r>
            <a:r>
              <a:rPr lang="de-DE" sz="2800" dirty="0"/>
              <a:t> </a:t>
            </a:r>
            <a:r>
              <a:rPr lang="de-DE" sz="2800" dirty="0" err="1"/>
              <a:t>and</a:t>
            </a:r>
            <a:r>
              <a:rPr lang="de-DE" sz="2800" dirty="0"/>
              <a:t> Down</a:t>
            </a:r>
          </a:p>
        </p:txBody>
      </p:sp>
    </p:spTree>
    <p:extLst>
      <p:ext uri="{BB962C8B-B14F-4D97-AF65-F5344CB8AC3E}">
        <p14:creationId xmlns:p14="http://schemas.microsoft.com/office/powerpoint/2010/main" val="20719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How</a:t>
            </a:r>
            <a:r>
              <a:rPr lang="de-DE" sz="2800" dirty="0"/>
              <a:t> </a:t>
            </a:r>
            <a:r>
              <a:rPr lang="de-DE" sz="2800" dirty="0" err="1"/>
              <a:t>can</a:t>
            </a:r>
            <a:r>
              <a:rPr lang="de-DE" sz="2800" dirty="0"/>
              <a:t> </a:t>
            </a:r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determine</a:t>
            </a:r>
            <a:r>
              <a:rPr lang="de-DE" sz="2800" dirty="0"/>
              <a:t> </a:t>
            </a:r>
            <a:r>
              <a:rPr lang="de-DE" sz="2800" dirty="0" err="1"/>
              <a:t>values</a:t>
            </a:r>
            <a:r>
              <a:rPr lang="de-DE" sz="2800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game</a:t>
            </a:r>
            <a:r>
              <a:rPr lang="de-DE" sz="2800" dirty="0"/>
              <a:t> </a:t>
            </a:r>
            <a:r>
              <a:rPr lang="de-DE" sz="2800" dirty="0" err="1"/>
              <a:t>positions</a:t>
            </a:r>
            <a:r>
              <a:rPr lang="de-DE" sz="2800" dirty="0"/>
              <a:t>?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656" y="1916832"/>
            <a:ext cx="5937401" cy="4176464"/>
          </a:xfrm>
        </p:spPr>
      </p:pic>
    </p:spTree>
    <p:extLst>
      <p:ext uri="{BB962C8B-B14F-4D97-AF65-F5344CB8AC3E}">
        <p14:creationId xmlns:p14="http://schemas.microsoft.com/office/powerpoint/2010/main" val="295571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hteck 40">
            <a:hlinkClick r:id="rId23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>
            <a:off x="866539" y="5470221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Conclusion &amp; future work</a:t>
            </a:r>
          </a:p>
        </p:txBody>
      </p:sp>
      <p:sp>
        <p:nvSpPr>
          <p:cNvPr id="40" name="Rechteck 39">
            <a:hlinkClick r:id="rId23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>
            <a:off x="395288" y="5470221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39" name="Rechteck 38">
            <a:hlinkClick r:id="rId24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>
            <a:off x="866539" y="4998970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Results</a:t>
            </a:r>
          </a:p>
        </p:txBody>
      </p:sp>
      <p:sp>
        <p:nvSpPr>
          <p:cNvPr id="38" name="Rechteck 37">
            <a:hlinkClick r:id="rId24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>
            <a:off x="395288" y="4998970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37" name="Rechteck 36"/>
          <p:cNvSpPr/>
          <p:nvPr>
            <p:custDataLst>
              <p:tags r:id="rId6"/>
            </p:custDataLst>
          </p:nvPr>
        </p:nvSpPr>
        <p:spPr bwMode="auto">
          <a:xfrm>
            <a:off x="1337790" y="4527719"/>
            <a:ext cx="7410922" cy="406705"/>
          </a:xfrm>
          <a:prstGeom prst="rect">
            <a:avLst/>
          </a:prstGeom>
          <a:solidFill>
            <a:srgbClr val="D9D9D9">
              <a:lumMod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0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26" u="none" strike="noStrike" cap="none" normalizeH="0" baseline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hteck 35">
            <a:hlinkClick r:id="rId25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>
            <a:off x="1337790" y="4527719"/>
            <a:ext cx="3362136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Combinatorial Alpha-Beta solver</a:t>
            </a:r>
          </a:p>
        </p:txBody>
      </p:sp>
      <p:sp>
        <p:nvSpPr>
          <p:cNvPr id="35" name="Rechteck 34">
            <a:hlinkClick r:id="rId25" action="ppaction://hlinksldjump"/>
          </p:cNvPr>
          <p:cNvSpPr/>
          <p:nvPr>
            <p:custDataLst>
              <p:tags r:id="rId8"/>
            </p:custDataLst>
          </p:nvPr>
        </p:nvSpPr>
        <p:spPr bwMode="auto">
          <a:xfrm>
            <a:off x="866539" y="4527719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4.3</a:t>
            </a:r>
          </a:p>
        </p:txBody>
      </p:sp>
      <p:sp>
        <p:nvSpPr>
          <p:cNvPr id="34" name="Rechteck 33">
            <a:hlinkClick r:id="rId26" action="ppaction://hlinksldjump"/>
          </p:cNvPr>
          <p:cNvSpPr/>
          <p:nvPr>
            <p:custDataLst>
              <p:tags r:id="rId9"/>
            </p:custDataLst>
          </p:nvPr>
        </p:nvSpPr>
        <p:spPr bwMode="auto">
          <a:xfrm>
            <a:off x="1337790" y="4056468"/>
            <a:ext cx="3362136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CGT solver</a:t>
            </a:r>
          </a:p>
        </p:txBody>
      </p:sp>
      <p:sp>
        <p:nvSpPr>
          <p:cNvPr id="33" name="Rechteck 32">
            <a:hlinkClick r:id="rId26" action="ppaction://hlinksldjump"/>
          </p:cNvPr>
          <p:cNvSpPr/>
          <p:nvPr>
            <p:custDataLst>
              <p:tags r:id="rId10"/>
            </p:custDataLst>
          </p:nvPr>
        </p:nvSpPr>
        <p:spPr bwMode="auto">
          <a:xfrm>
            <a:off x="866539" y="4056468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4.2</a:t>
            </a:r>
          </a:p>
        </p:txBody>
      </p:sp>
      <p:sp>
        <p:nvSpPr>
          <p:cNvPr id="32" name="Rechteck 31">
            <a:hlinkClick r:id="rId27" action="ppaction://hlinksldjump"/>
          </p:cNvPr>
          <p:cNvSpPr/>
          <p:nvPr>
            <p:custDataLst>
              <p:tags r:id="rId11"/>
            </p:custDataLst>
          </p:nvPr>
        </p:nvSpPr>
        <p:spPr bwMode="auto">
          <a:xfrm>
            <a:off x="1337790" y="3585217"/>
            <a:ext cx="3362136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Alpha-Beta solver</a:t>
            </a:r>
          </a:p>
        </p:txBody>
      </p:sp>
      <p:sp>
        <p:nvSpPr>
          <p:cNvPr id="31" name="Rechteck 30">
            <a:hlinkClick r:id="rId27" action="ppaction://hlinksldjump"/>
          </p:cNvPr>
          <p:cNvSpPr/>
          <p:nvPr>
            <p:custDataLst>
              <p:tags r:id="rId12"/>
            </p:custDataLst>
          </p:nvPr>
        </p:nvSpPr>
        <p:spPr bwMode="auto">
          <a:xfrm>
            <a:off x="866539" y="3585217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4.1</a:t>
            </a:r>
          </a:p>
        </p:txBody>
      </p:sp>
      <p:sp>
        <p:nvSpPr>
          <p:cNvPr id="30" name="Rechteck 29">
            <a:hlinkClick r:id="rId28" action="ppaction://hlinksldjump"/>
          </p:cNvPr>
          <p:cNvSpPr/>
          <p:nvPr>
            <p:custDataLst>
              <p:tags r:id="rId13"/>
            </p:custDataLst>
          </p:nvPr>
        </p:nvSpPr>
        <p:spPr bwMode="auto">
          <a:xfrm>
            <a:off x="866539" y="3113966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Implementation</a:t>
            </a:r>
          </a:p>
        </p:txBody>
      </p:sp>
      <p:sp>
        <p:nvSpPr>
          <p:cNvPr id="29" name="Rechteck 28">
            <a:hlinkClick r:id="rId28" action="ppaction://hlinksldjump"/>
          </p:cNvPr>
          <p:cNvSpPr/>
          <p:nvPr>
            <p:custDataLst>
              <p:tags r:id="rId14"/>
            </p:custDataLst>
          </p:nvPr>
        </p:nvSpPr>
        <p:spPr bwMode="auto">
          <a:xfrm>
            <a:off x="395288" y="3113966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28" name="Rechteck 27">
            <a:hlinkClick r:id="rId29" action="ppaction://hlinksldjump"/>
          </p:cNvPr>
          <p:cNvSpPr/>
          <p:nvPr>
            <p:custDataLst>
              <p:tags r:id="rId15"/>
            </p:custDataLst>
          </p:nvPr>
        </p:nvSpPr>
        <p:spPr bwMode="auto">
          <a:xfrm>
            <a:off x="866539" y="2642715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Data Crawling</a:t>
            </a:r>
          </a:p>
        </p:txBody>
      </p:sp>
      <p:sp>
        <p:nvSpPr>
          <p:cNvPr id="27" name="Rechteck 26">
            <a:hlinkClick r:id="rId29" action="ppaction://hlinksldjump"/>
          </p:cNvPr>
          <p:cNvSpPr/>
          <p:nvPr>
            <p:custDataLst>
              <p:tags r:id="rId16"/>
            </p:custDataLst>
          </p:nvPr>
        </p:nvSpPr>
        <p:spPr bwMode="auto">
          <a:xfrm>
            <a:off x="395288" y="2642715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6" name="Rechteck 25">
            <a:hlinkClick r:id="rId30" action="ppaction://hlinksldjump"/>
          </p:cNvPr>
          <p:cNvSpPr/>
          <p:nvPr>
            <p:custDataLst>
              <p:tags r:id="rId17"/>
            </p:custDataLst>
          </p:nvPr>
        </p:nvSpPr>
        <p:spPr bwMode="auto">
          <a:xfrm>
            <a:off x="866539" y="2171464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26" u="none" strike="noStrike" cap="none" normalizeH="0" baseline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hteck 24">
            <a:hlinkClick r:id="rId30" action="ppaction://hlinksldjump"/>
          </p:cNvPr>
          <p:cNvSpPr/>
          <p:nvPr>
            <p:custDataLst>
              <p:tags r:id="rId18"/>
            </p:custDataLst>
          </p:nvPr>
        </p:nvSpPr>
        <p:spPr bwMode="auto">
          <a:xfrm>
            <a:off x="395288" y="2171464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4" name="Rechteck 23">
            <a:hlinkClick r:id="rId31" action="ppaction://hlinksldjump"/>
          </p:cNvPr>
          <p:cNvSpPr/>
          <p:nvPr>
            <p:custDataLst>
              <p:tags r:id="rId19"/>
            </p:custDataLst>
          </p:nvPr>
        </p:nvSpPr>
        <p:spPr bwMode="auto">
          <a:xfrm>
            <a:off x="866539" y="1700213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Introduction</a:t>
            </a:r>
          </a:p>
        </p:txBody>
      </p:sp>
      <p:sp>
        <p:nvSpPr>
          <p:cNvPr id="23" name="Rechteck 22">
            <a:hlinkClick r:id="rId31" action="ppaction://hlinksldjump"/>
          </p:cNvPr>
          <p:cNvSpPr/>
          <p:nvPr>
            <p:custDataLst>
              <p:tags r:id="rId20"/>
            </p:custDataLst>
          </p:nvPr>
        </p:nvSpPr>
        <p:spPr bwMode="auto">
          <a:xfrm>
            <a:off x="395288" y="1700213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de-DE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9353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Combinatorial</a:t>
            </a:r>
            <a:r>
              <a:rPr lang="de-DE" sz="3200" dirty="0"/>
              <a:t> Alpha-Beta </a:t>
            </a:r>
            <a:r>
              <a:rPr lang="de-DE" sz="3200" dirty="0" err="1"/>
              <a:t>solver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Combines</a:t>
            </a:r>
            <a:r>
              <a:rPr lang="de-DE" dirty="0"/>
              <a:t> Alpha-Beta </a:t>
            </a:r>
            <a:r>
              <a:rPr lang="de-DE" dirty="0" err="1"/>
              <a:t>and</a:t>
            </a:r>
            <a:r>
              <a:rPr lang="de-DE" dirty="0"/>
              <a:t> CGT </a:t>
            </a:r>
            <a:r>
              <a:rPr lang="de-DE" dirty="0" err="1"/>
              <a:t>solvers</a:t>
            </a:r>
            <a:endParaRPr lang="de-DE" dirty="0"/>
          </a:p>
          <a:p>
            <a:pPr lvl="1"/>
            <a:r>
              <a:rPr lang="de-DE" dirty="0"/>
              <a:t>Alpha-Beta </a:t>
            </a:r>
            <a:r>
              <a:rPr lang="de-DE" dirty="0" err="1"/>
              <a:t>phase</a:t>
            </a:r>
            <a:r>
              <a:rPr lang="de-DE" dirty="0"/>
              <a:t> </a:t>
            </a:r>
            <a:r>
              <a:rPr lang="de-DE" dirty="0" err="1"/>
              <a:t>followed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CGT </a:t>
            </a:r>
            <a:r>
              <a:rPr lang="de-DE" dirty="0" err="1"/>
              <a:t>phase</a:t>
            </a:r>
            <a:endParaRPr lang="de-DE" dirty="0"/>
          </a:p>
          <a:p>
            <a:pPr lvl="1"/>
            <a:r>
              <a:rPr lang="de-DE" dirty="0"/>
              <a:t>CGT </a:t>
            </a:r>
            <a:r>
              <a:rPr lang="de-DE" dirty="0" err="1"/>
              <a:t>solver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of Alpha-Beta </a:t>
            </a:r>
            <a:r>
              <a:rPr lang="de-DE" dirty="0" err="1"/>
              <a:t>solver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combinatorial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, CAB </a:t>
            </a:r>
            <a:r>
              <a:rPr lang="de-DE" dirty="0" err="1"/>
              <a:t>solver</a:t>
            </a:r>
            <a:r>
              <a:rPr lang="de-DE" dirty="0"/>
              <a:t> </a:t>
            </a:r>
            <a:r>
              <a:rPr lang="de-DE" dirty="0" err="1"/>
              <a:t>behaves</a:t>
            </a:r>
            <a:r>
              <a:rPr lang="de-DE" dirty="0"/>
              <a:t> like normal Alpha-Beta</a:t>
            </a:r>
          </a:p>
          <a:p>
            <a:pPr lvl="1"/>
            <a:endParaRPr lang="de-DE" dirty="0"/>
          </a:p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0 </a:t>
            </a:r>
            <a:r>
              <a:rPr lang="de-DE" dirty="0" err="1"/>
              <a:t>and</a:t>
            </a:r>
            <a:r>
              <a:rPr lang="de-DE" dirty="0"/>
              <a:t> * in Alpha-Beta, 0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inverted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* </a:t>
            </a:r>
            <a:r>
              <a:rPr lang="de-DE" dirty="0" err="1"/>
              <a:t>and</a:t>
            </a:r>
            <a:r>
              <a:rPr lang="de-DE" dirty="0"/>
              <a:t> vice </a:t>
            </a:r>
            <a:r>
              <a:rPr lang="de-DE" dirty="0" err="1"/>
              <a:t>versa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returning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583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Introduction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 err="1"/>
              <a:t>Incorporate</a:t>
            </a:r>
            <a:r>
              <a:rPr lang="de-DE" sz="2800" dirty="0"/>
              <a:t> </a:t>
            </a:r>
            <a:r>
              <a:rPr lang="de-DE" sz="2800" dirty="0" err="1"/>
              <a:t>concepts</a:t>
            </a:r>
            <a:r>
              <a:rPr lang="de-DE" sz="2800" dirty="0"/>
              <a:t> </a:t>
            </a:r>
            <a:r>
              <a:rPr lang="de-DE" sz="2800" dirty="0" err="1"/>
              <a:t>from</a:t>
            </a:r>
            <a:r>
              <a:rPr lang="de-DE" sz="2800" dirty="0"/>
              <a:t> </a:t>
            </a:r>
            <a:r>
              <a:rPr lang="de-DE" sz="2800" dirty="0" err="1"/>
              <a:t>Combinatorial</a:t>
            </a:r>
            <a:r>
              <a:rPr lang="de-DE" sz="2800" dirty="0"/>
              <a:t> Game </a:t>
            </a:r>
            <a:r>
              <a:rPr lang="de-DE" sz="2800" dirty="0" err="1"/>
              <a:t>Theory</a:t>
            </a:r>
            <a:r>
              <a:rPr lang="de-DE" sz="2800" dirty="0"/>
              <a:t> (CGT) </a:t>
            </a:r>
            <a:r>
              <a:rPr lang="de-DE" sz="2800" dirty="0" err="1"/>
              <a:t>into</a:t>
            </a:r>
            <a:r>
              <a:rPr lang="de-DE" sz="2800" dirty="0"/>
              <a:t> an Alpha-Beta </a:t>
            </a:r>
            <a:r>
              <a:rPr lang="de-DE" sz="2800" dirty="0" err="1"/>
              <a:t>solver</a:t>
            </a:r>
            <a:endParaRPr lang="de-DE" sz="2800" dirty="0"/>
          </a:p>
          <a:p>
            <a:endParaRPr lang="de-DE" sz="2800" dirty="0"/>
          </a:p>
          <a:p>
            <a:r>
              <a:rPr lang="de-DE" sz="2800" dirty="0" err="1"/>
              <a:t>Compare</a:t>
            </a:r>
            <a:r>
              <a:rPr lang="de-DE" sz="2800" dirty="0"/>
              <a:t> </a:t>
            </a:r>
            <a:r>
              <a:rPr lang="de-DE" sz="2800" dirty="0" err="1"/>
              <a:t>performance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Alpha-Beta </a:t>
            </a:r>
            <a:r>
              <a:rPr lang="de-DE" sz="2800" dirty="0" err="1"/>
              <a:t>algorithm</a:t>
            </a:r>
            <a:endParaRPr lang="de-DE" sz="28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197691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an Alpha-Beta </a:t>
            </a:r>
            <a:r>
              <a:rPr lang="de-DE" sz="2400" dirty="0" err="1"/>
              <a:t>solver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CGT?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664" y="1414264"/>
            <a:ext cx="6140470" cy="4823048"/>
          </a:xfrm>
        </p:spPr>
      </p:pic>
    </p:spTree>
    <p:extLst>
      <p:ext uri="{BB962C8B-B14F-4D97-AF65-F5344CB8AC3E}">
        <p14:creationId xmlns:p14="http://schemas.microsoft.com/office/powerpoint/2010/main" val="90692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/>
              <a:t>How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an Alpha-Beta </a:t>
            </a:r>
            <a:r>
              <a:rPr lang="de-DE" sz="2400" dirty="0" err="1"/>
              <a:t>solver</a:t>
            </a:r>
            <a:r>
              <a:rPr lang="de-DE" sz="2400" dirty="0"/>
              <a:t> </a:t>
            </a:r>
            <a:r>
              <a:rPr lang="de-DE" sz="2400" dirty="0" err="1"/>
              <a:t>make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CGT?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206" y="1556792"/>
            <a:ext cx="6677388" cy="4301847"/>
          </a:xfrm>
        </p:spPr>
      </p:pic>
    </p:spTree>
    <p:extLst>
      <p:ext uri="{BB962C8B-B14F-4D97-AF65-F5344CB8AC3E}">
        <p14:creationId xmlns:p14="http://schemas.microsoft.com/office/powerpoint/2010/main" val="123594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>
            <a:hlinkClick r:id="rId17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>
            <a:off x="866539" y="4056468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Conclusion &amp; future work</a:t>
            </a:r>
          </a:p>
        </p:txBody>
      </p:sp>
      <p:sp>
        <p:nvSpPr>
          <p:cNvPr id="28" name="Rechteck 27">
            <a:hlinkClick r:id="rId17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>
            <a:off x="395288" y="4056468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27" name="Rechteck 26"/>
          <p:cNvSpPr/>
          <p:nvPr>
            <p:custDataLst>
              <p:tags r:id="rId4"/>
            </p:custDataLst>
          </p:nvPr>
        </p:nvSpPr>
        <p:spPr bwMode="auto">
          <a:xfrm>
            <a:off x="866539" y="3585217"/>
            <a:ext cx="7882173" cy="406704"/>
          </a:xfrm>
          <a:prstGeom prst="rect">
            <a:avLst/>
          </a:prstGeom>
          <a:solidFill>
            <a:srgbClr val="D9D9D9">
              <a:lumMod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0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26" u="none" strike="noStrike" cap="none" normalizeH="0" baseline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hteck 25">
            <a:hlinkClick r:id="rId18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>
            <a:off x="866539" y="3585217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Results</a:t>
            </a:r>
          </a:p>
        </p:txBody>
      </p:sp>
      <p:sp>
        <p:nvSpPr>
          <p:cNvPr id="25" name="Rechteck 24">
            <a:hlinkClick r:id="rId18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>
            <a:off x="395288" y="3585217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24" name="Rechteck 23">
            <a:hlinkClick r:id="rId19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>
            <a:off x="866539" y="3113966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Implementation</a:t>
            </a:r>
          </a:p>
        </p:txBody>
      </p:sp>
      <p:sp>
        <p:nvSpPr>
          <p:cNvPr id="23" name="Rechteck 22">
            <a:hlinkClick r:id="rId19" action="ppaction://hlinksldjump"/>
          </p:cNvPr>
          <p:cNvSpPr/>
          <p:nvPr>
            <p:custDataLst>
              <p:tags r:id="rId8"/>
            </p:custDataLst>
          </p:nvPr>
        </p:nvSpPr>
        <p:spPr bwMode="auto">
          <a:xfrm>
            <a:off x="395288" y="3113966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22" name="Rechteck 21">
            <a:hlinkClick r:id="rId20" action="ppaction://hlinksldjump"/>
          </p:cNvPr>
          <p:cNvSpPr/>
          <p:nvPr>
            <p:custDataLst>
              <p:tags r:id="rId9"/>
            </p:custDataLst>
          </p:nvPr>
        </p:nvSpPr>
        <p:spPr bwMode="auto">
          <a:xfrm>
            <a:off x="866539" y="2642715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Data Crawling</a:t>
            </a:r>
          </a:p>
        </p:txBody>
      </p:sp>
      <p:sp>
        <p:nvSpPr>
          <p:cNvPr id="21" name="Rechteck 20">
            <a:hlinkClick r:id="rId20" action="ppaction://hlinksldjump"/>
          </p:cNvPr>
          <p:cNvSpPr/>
          <p:nvPr>
            <p:custDataLst>
              <p:tags r:id="rId10"/>
            </p:custDataLst>
          </p:nvPr>
        </p:nvSpPr>
        <p:spPr bwMode="auto">
          <a:xfrm>
            <a:off x="395288" y="2642715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0" name="Rechteck 19">
            <a:hlinkClick r:id="rId21" action="ppaction://hlinksldjump"/>
          </p:cNvPr>
          <p:cNvSpPr/>
          <p:nvPr>
            <p:custDataLst>
              <p:tags r:id="rId11"/>
            </p:custDataLst>
          </p:nvPr>
        </p:nvSpPr>
        <p:spPr bwMode="auto">
          <a:xfrm>
            <a:off x="866539" y="2171464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26" u="none" strike="noStrike" cap="none" normalizeH="0" baseline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hteck 18">
            <a:hlinkClick r:id="rId21" action="ppaction://hlinksldjump"/>
          </p:cNvPr>
          <p:cNvSpPr/>
          <p:nvPr>
            <p:custDataLst>
              <p:tags r:id="rId12"/>
            </p:custDataLst>
          </p:nvPr>
        </p:nvSpPr>
        <p:spPr bwMode="auto">
          <a:xfrm>
            <a:off x="395288" y="2171464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8" name="Rechteck 17">
            <a:hlinkClick r:id="rId22" action="ppaction://hlinksldjump"/>
          </p:cNvPr>
          <p:cNvSpPr/>
          <p:nvPr>
            <p:custDataLst>
              <p:tags r:id="rId13"/>
            </p:custDataLst>
          </p:nvPr>
        </p:nvSpPr>
        <p:spPr bwMode="auto">
          <a:xfrm>
            <a:off x="866539" y="1700213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Introduction</a:t>
            </a:r>
          </a:p>
        </p:txBody>
      </p:sp>
      <p:sp>
        <p:nvSpPr>
          <p:cNvPr id="17" name="Rechteck 16">
            <a:hlinkClick r:id="rId22" action="ppaction://hlinksldjump"/>
          </p:cNvPr>
          <p:cNvSpPr/>
          <p:nvPr>
            <p:custDataLst>
              <p:tags r:id="rId14"/>
            </p:custDataLst>
          </p:nvPr>
        </p:nvSpPr>
        <p:spPr bwMode="auto">
          <a:xfrm>
            <a:off x="395288" y="1700213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de-DE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5649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520" y="1988840"/>
            <a:ext cx="8458200" cy="339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8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Tested</a:t>
            </a:r>
            <a:r>
              <a:rPr lang="de-DE" dirty="0"/>
              <a:t> 34 different </a:t>
            </a:r>
            <a:r>
              <a:rPr lang="de-DE" dirty="0" err="1"/>
              <a:t>board</a:t>
            </a:r>
            <a:r>
              <a:rPr lang="de-DE" dirty="0"/>
              <a:t> </a:t>
            </a:r>
            <a:r>
              <a:rPr lang="de-DE" dirty="0" err="1"/>
              <a:t>configurations</a:t>
            </a:r>
            <a:endParaRPr lang="de-DE" dirty="0"/>
          </a:p>
          <a:p>
            <a:pPr lvl="1"/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36 </a:t>
            </a:r>
            <a:r>
              <a:rPr lang="de-DE" dirty="0" err="1"/>
              <a:t>squares</a:t>
            </a:r>
            <a:endParaRPr lang="de-DE" dirty="0"/>
          </a:p>
          <a:p>
            <a:r>
              <a:rPr lang="de-DE" dirty="0"/>
              <a:t>Nodes </a:t>
            </a:r>
            <a:r>
              <a:rPr lang="de-DE" dirty="0" err="1"/>
              <a:t>searched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Alpha-Beta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CAB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searched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Alpha-Beta </a:t>
            </a:r>
            <a:r>
              <a:rPr lang="de-DE" dirty="0" err="1"/>
              <a:t>solver</a:t>
            </a:r>
            <a:endParaRPr lang="de-DE" dirty="0"/>
          </a:p>
          <a:p>
            <a:pPr lvl="1"/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terminal </a:t>
            </a:r>
            <a:r>
              <a:rPr lang="de-DE" dirty="0" err="1"/>
              <a:t>position</a:t>
            </a:r>
            <a:endParaRPr lang="de-DE" dirty="0"/>
          </a:p>
          <a:p>
            <a:pPr lvl="1"/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combinatorial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,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counted</a:t>
            </a:r>
            <a:r>
              <a:rPr lang="de-DE" dirty="0"/>
              <a:t> </a:t>
            </a:r>
            <a:r>
              <a:rPr lang="de-DE" dirty="0" err="1"/>
              <a:t>separately</a:t>
            </a:r>
            <a:endParaRPr lang="de-DE" dirty="0"/>
          </a:p>
          <a:p>
            <a:r>
              <a:rPr lang="de-DE" dirty="0"/>
              <a:t>Total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searched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CAB </a:t>
            </a:r>
            <a:r>
              <a:rPr lang="de-DE" dirty="0" err="1"/>
              <a:t>solver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35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520" y="1988840"/>
            <a:ext cx="8458200" cy="339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62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520" y="1988840"/>
            <a:ext cx="8458200" cy="3390857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306470" y="2924944"/>
            <a:ext cx="8371656" cy="576064"/>
          </a:xfrm>
          <a:prstGeom prst="rect">
            <a:avLst/>
          </a:prstGeom>
          <a:solidFill>
            <a:schemeClr val="accent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-106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91903" y="4152320"/>
            <a:ext cx="8371656" cy="576064"/>
          </a:xfrm>
          <a:prstGeom prst="rect">
            <a:avLst/>
          </a:prstGeom>
          <a:solidFill>
            <a:schemeClr val="accent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normalizeH="0" baseline="0">
              <a:ln>
                <a:noFill/>
              </a:ln>
              <a:solidFill>
                <a:srgbClr val="001C3D"/>
              </a:solidFill>
              <a:effectLst/>
              <a:latin typeface="Verdana" pitchFamily="-10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81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Results</a:t>
            </a:r>
            <a:endParaRPr lang="de-DE" sz="32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520" y="1988840"/>
            <a:ext cx="8458200" cy="3390857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304800" y="4731625"/>
            <a:ext cx="8371656" cy="648072"/>
          </a:xfrm>
          <a:prstGeom prst="rect">
            <a:avLst/>
          </a:prstGeom>
          <a:solidFill>
            <a:schemeClr val="accent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normalizeH="0" dirty="0">
              <a:ln>
                <a:noFill/>
              </a:ln>
              <a:solidFill>
                <a:srgbClr val="001C3D"/>
              </a:solidFill>
              <a:effectLst/>
              <a:latin typeface="Verdana" pitchFamily="-10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104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/>
          <p:cNvSpPr/>
          <p:nvPr>
            <p:custDataLst>
              <p:tags r:id="rId2"/>
            </p:custDataLst>
          </p:nvPr>
        </p:nvSpPr>
        <p:spPr bwMode="auto">
          <a:xfrm>
            <a:off x="866539" y="4056468"/>
            <a:ext cx="7882173" cy="406705"/>
          </a:xfrm>
          <a:prstGeom prst="rect">
            <a:avLst/>
          </a:prstGeom>
          <a:solidFill>
            <a:srgbClr val="D9D9D9">
              <a:lumMod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0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26" u="none" strike="noStrike" cap="none" normalizeH="0" baseline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hteck 27">
            <a:hlinkClick r:id="rId17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>
            <a:off x="866539" y="4056468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Conclusion &amp; future work</a:t>
            </a:r>
          </a:p>
        </p:txBody>
      </p:sp>
      <p:sp>
        <p:nvSpPr>
          <p:cNvPr id="27" name="Rechteck 26">
            <a:hlinkClick r:id="rId17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>
            <a:off x="395288" y="4056468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26" name="Rechteck 25">
            <a:hlinkClick r:id="rId18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>
            <a:off x="866539" y="3585217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Results</a:t>
            </a:r>
          </a:p>
        </p:txBody>
      </p:sp>
      <p:sp>
        <p:nvSpPr>
          <p:cNvPr id="25" name="Rechteck 24">
            <a:hlinkClick r:id="rId18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>
            <a:off x="395288" y="3585217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24" name="Rechteck 23">
            <a:hlinkClick r:id="rId19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>
            <a:off x="866539" y="3113966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Implementation</a:t>
            </a:r>
          </a:p>
        </p:txBody>
      </p:sp>
      <p:sp>
        <p:nvSpPr>
          <p:cNvPr id="23" name="Rechteck 22">
            <a:hlinkClick r:id="rId19" action="ppaction://hlinksldjump"/>
          </p:cNvPr>
          <p:cNvSpPr/>
          <p:nvPr>
            <p:custDataLst>
              <p:tags r:id="rId8"/>
            </p:custDataLst>
          </p:nvPr>
        </p:nvSpPr>
        <p:spPr bwMode="auto">
          <a:xfrm>
            <a:off x="395288" y="3113966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22" name="Rechteck 21">
            <a:hlinkClick r:id="rId20" action="ppaction://hlinksldjump"/>
          </p:cNvPr>
          <p:cNvSpPr/>
          <p:nvPr>
            <p:custDataLst>
              <p:tags r:id="rId9"/>
            </p:custDataLst>
          </p:nvPr>
        </p:nvSpPr>
        <p:spPr bwMode="auto">
          <a:xfrm>
            <a:off x="866539" y="2642715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Data Crawling</a:t>
            </a:r>
          </a:p>
        </p:txBody>
      </p:sp>
      <p:sp>
        <p:nvSpPr>
          <p:cNvPr id="21" name="Rechteck 20">
            <a:hlinkClick r:id="rId20" action="ppaction://hlinksldjump"/>
          </p:cNvPr>
          <p:cNvSpPr/>
          <p:nvPr>
            <p:custDataLst>
              <p:tags r:id="rId10"/>
            </p:custDataLst>
          </p:nvPr>
        </p:nvSpPr>
        <p:spPr bwMode="auto">
          <a:xfrm>
            <a:off x="395288" y="2642715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20" name="Rechteck 19">
            <a:hlinkClick r:id="rId21" action="ppaction://hlinksldjump"/>
          </p:cNvPr>
          <p:cNvSpPr/>
          <p:nvPr>
            <p:custDataLst>
              <p:tags r:id="rId11"/>
            </p:custDataLst>
          </p:nvPr>
        </p:nvSpPr>
        <p:spPr bwMode="auto">
          <a:xfrm>
            <a:off x="866539" y="2171464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26" u="none" strike="noStrike" cap="none" normalizeH="0" baseline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hteck 18">
            <a:hlinkClick r:id="rId21" action="ppaction://hlinksldjump"/>
          </p:cNvPr>
          <p:cNvSpPr/>
          <p:nvPr>
            <p:custDataLst>
              <p:tags r:id="rId12"/>
            </p:custDataLst>
          </p:nvPr>
        </p:nvSpPr>
        <p:spPr bwMode="auto">
          <a:xfrm>
            <a:off x="395288" y="2171464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8" name="Rechteck 17">
            <a:hlinkClick r:id="rId22" action="ppaction://hlinksldjump"/>
          </p:cNvPr>
          <p:cNvSpPr/>
          <p:nvPr>
            <p:custDataLst>
              <p:tags r:id="rId13"/>
            </p:custDataLst>
          </p:nvPr>
        </p:nvSpPr>
        <p:spPr bwMode="auto">
          <a:xfrm>
            <a:off x="866539" y="1700213"/>
            <a:ext cx="3833387" cy="4067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0" bIns="77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Introduction</a:t>
            </a:r>
          </a:p>
        </p:txBody>
      </p:sp>
      <p:sp>
        <p:nvSpPr>
          <p:cNvPr id="17" name="Rechteck 16">
            <a:hlinkClick r:id="rId22" action="ppaction://hlinksldjump"/>
          </p:cNvPr>
          <p:cNvSpPr/>
          <p:nvPr>
            <p:custDataLst>
              <p:tags r:id="rId14"/>
            </p:custDataLst>
          </p:nvPr>
        </p:nvSpPr>
        <p:spPr bwMode="auto">
          <a:xfrm>
            <a:off x="395288" y="1700213"/>
            <a:ext cx="406705" cy="406704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none" lIns="77456" tIns="77456" rIns="77456" bIns="77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kumimoji="0" lang="de-DE" sz="1626" b="1" u="none" strike="noStrike" cap="none" normalizeH="0" baseline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de-DE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6676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Conclusion</a:t>
            </a:r>
            <a:endParaRPr lang="de-DE" sz="32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 err="1"/>
              <a:t>Savings</a:t>
            </a:r>
            <a:r>
              <a:rPr lang="de-DE" sz="2800" dirty="0"/>
              <a:t> </a:t>
            </a:r>
            <a:r>
              <a:rPr lang="de-DE" sz="2800" dirty="0" err="1"/>
              <a:t>provided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CAB </a:t>
            </a:r>
            <a:r>
              <a:rPr lang="de-DE" sz="2800" dirty="0" err="1"/>
              <a:t>solver</a:t>
            </a:r>
            <a:r>
              <a:rPr lang="de-DE" sz="2800" dirty="0"/>
              <a:t> </a:t>
            </a:r>
            <a:r>
              <a:rPr lang="de-DE" sz="2800" dirty="0" err="1"/>
              <a:t>justify</a:t>
            </a:r>
            <a:r>
              <a:rPr lang="de-DE" sz="2800" dirty="0"/>
              <a:t> </a:t>
            </a:r>
            <a:r>
              <a:rPr lang="de-DE" sz="2800" dirty="0" err="1"/>
              <a:t>use</a:t>
            </a:r>
            <a:r>
              <a:rPr lang="de-DE" sz="2800" dirty="0"/>
              <a:t> of CGT </a:t>
            </a:r>
            <a:r>
              <a:rPr lang="de-DE" sz="2800" dirty="0" err="1"/>
              <a:t>concepts</a:t>
            </a:r>
            <a:endParaRPr lang="de-DE" sz="2800" dirty="0"/>
          </a:p>
          <a:p>
            <a:endParaRPr lang="de-DE" sz="2800" dirty="0"/>
          </a:p>
          <a:p>
            <a:r>
              <a:rPr lang="de-DE" sz="2800" dirty="0" err="1"/>
              <a:t>Usage</a:t>
            </a:r>
            <a:r>
              <a:rPr lang="de-DE" sz="2800" dirty="0"/>
              <a:t> of CGT </a:t>
            </a:r>
            <a:r>
              <a:rPr lang="de-DE" sz="2800" dirty="0" err="1"/>
              <a:t>is</a:t>
            </a:r>
            <a:r>
              <a:rPr lang="de-DE" sz="2800" dirty="0"/>
              <a:t> </a:t>
            </a:r>
            <a:r>
              <a:rPr lang="de-DE" sz="2800" dirty="0" err="1"/>
              <a:t>error</a:t>
            </a:r>
            <a:r>
              <a:rPr lang="de-DE" sz="2800" dirty="0"/>
              <a:t> </a:t>
            </a:r>
            <a:r>
              <a:rPr lang="de-DE" sz="2800" dirty="0" err="1"/>
              <a:t>prone</a:t>
            </a:r>
            <a:r>
              <a:rPr lang="de-DE" sz="2800" dirty="0"/>
              <a:t> </a:t>
            </a:r>
            <a:r>
              <a:rPr lang="de-DE" sz="2800" dirty="0" err="1"/>
              <a:t>because</a:t>
            </a:r>
            <a:r>
              <a:rPr lang="de-DE" sz="2800" dirty="0"/>
              <a:t> of </a:t>
            </a:r>
            <a:r>
              <a:rPr lang="de-DE" sz="2800" dirty="0" err="1"/>
              <a:t>many</a:t>
            </a:r>
            <a:r>
              <a:rPr lang="de-DE" sz="2800" dirty="0"/>
              <a:t> </a:t>
            </a:r>
            <a:r>
              <a:rPr lang="de-DE" sz="2800" dirty="0" err="1"/>
              <a:t>decisions</a:t>
            </a:r>
            <a:r>
              <a:rPr lang="de-DE" sz="2800" dirty="0"/>
              <a:t> </a:t>
            </a:r>
            <a:r>
              <a:rPr lang="de-DE" sz="2800" dirty="0" err="1"/>
              <a:t>and</a:t>
            </a:r>
            <a:r>
              <a:rPr lang="de-DE" sz="2800" dirty="0"/>
              <a:t> extra </a:t>
            </a:r>
            <a:r>
              <a:rPr lang="de-DE" sz="2800" dirty="0" err="1"/>
              <a:t>cases</a:t>
            </a:r>
            <a:endParaRPr lang="de-DE" sz="2800" dirty="0"/>
          </a:p>
          <a:p>
            <a:endParaRPr lang="de-DE" sz="2800" dirty="0"/>
          </a:p>
          <a:p>
            <a:r>
              <a:rPr lang="de-DE" sz="2800" dirty="0"/>
              <a:t>CAB </a:t>
            </a:r>
            <a:r>
              <a:rPr lang="de-DE" sz="2800" dirty="0" err="1"/>
              <a:t>solver</a:t>
            </a:r>
            <a:r>
              <a:rPr lang="de-DE" sz="2800" dirty="0"/>
              <a:t> </a:t>
            </a:r>
            <a:r>
              <a:rPr lang="de-DE" sz="2800" dirty="0" err="1"/>
              <a:t>is</a:t>
            </a:r>
            <a:r>
              <a:rPr lang="de-DE" sz="2800" dirty="0"/>
              <a:t> </a:t>
            </a:r>
            <a:r>
              <a:rPr lang="de-DE" sz="2800" dirty="0" err="1"/>
              <a:t>domain</a:t>
            </a:r>
            <a:r>
              <a:rPr lang="de-DE" sz="2800" dirty="0"/>
              <a:t> </a:t>
            </a:r>
            <a:r>
              <a:rPr lang="de-DE" sz="2800" dirty="0" err="1"/>
              <a:t>independent</a:t>
            </a:r>
            <a:endParaRPr lang="de-DE" sz="2800" dirty="0"/>
          </a:p>
          <a:p>
            <a:endParaRPr lang="de-DE" sz="28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16222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Data </a:t>
            </a:r>
            <a:r>
              <a:rPr lang="de-DE" sz="3200" dirty="0" err="1"/>
              <a:t>set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/>
              <a:t>18 </a:t>
            </a:r>
            <a:r>
              <a:rPr lang="de-DE" sz="2800" dirty="0" err="1"/>
              <a:t>seasons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South Park, 257 </a:t>
            </a:r>
            <a:r>
              <a:rPr lang="de-DE" sz="2800" dirty="0" err="1"/>
              <a:t>episodes</a:t>
            </a:r>
            <a:endParaRPr lang="de-DE" sz="2800" dirty="0"/>
          </a:p>
          <a:p>
            <a:r>
              <a:rPr lang="de-DE" sz="2800" dirty="0"/>
              <a:t>5.27MB, 70879x4 </a:t>
            </a:r>
            <a:r>
              <a:rPr lang="de-DE" sz="2800" i="1" dirty="0"/>
              <a:t>.</a:t>
            </a:r>
            <a:r>
              <a:rPr lang="de-DE" sz="2800" i="1" dirty="0" err="1"/>
              <a:t>csv</a:t>
            </a:r>
            <a:endParaRPr lang="de-DE" sz="2800" i="1" dirty="0"/>
          </a:p>
          <a:p>
            <a:r>
              <a:rPr lang="de-DE" sz="2800" dirty="0" err="1"/>
              <a:t>Crawled</a:t>
            </a:r>
            <a:r>
              <a:rPr lang="de-DE" sz="2800" dirty="0"/>
              <a:t> </a:t>
            </a:r>
            <a:r>
              <a:rPr lang="de-DE" sz="2800" dirty="0" err="1"/>
              <a:t>from</a:t>
            </a:r>
            <a:r>
              <a:rPr lang="de-DE" sz="2800" dirty="0"/>
              <a:t>: </a:t>
            </a:r>
            <a:r>
              <a:rPr lang="de-DE" sz="1800" dirty="0"/>
              <a:t>http://southpark.wikia.com</a:t>
            </a:r>
            <a:endParaRPr lang="de-DE" sz="1800" dirty="0"/>
          </a:p>
          <a:p>
            <a:r>
              <a:rPr lang="de-DE" sz="2800" dirty="0" err="1"/>
              <a:t>Worked</a:t>
            </a:r>
            <a:r>
              <a:rPr lang="de-DE" sz="2800" dirty="0"/>
              <a:t> on </a:t>
            </a:r>
            <a:r>
              <a:rPr lang="de-DE" sz="2800" dirty="0" err="1"/>
              <a:t>own</a:t>
            </a:r>
            <a:r>
              <a:rPr lang="de-DE" sz="2800" dirty="0"/>
              <a:t> crawl </a:t>
            </a:r>
            <a:r>
              <a:rPr lang="de-DE" sz="2800" dirty="0" err="1"/>
              <a:t>from</a:t>
            </a:r>
            <a:r>
              <a:rPr lang="de-DE" sz="2800" dirty="0"/>
              <a:t> </a:t>
            </a:r>
            <a:r>
              <a:rPr lang="de-DE" sz="2800" dirty="0" err="1"/>
              <a:t>Wikia</a:t>
            </a:r>
            <a:r>
              <a:rPr lang="de-DE" sz="2800" dirty="0"/>
              <a:t>, a </a:t>
            </a:r>
            <a:r>
              <a:rPr lang="de-DE" sz="2800" dirty="0" err="1"/>
              <a:t>lot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filtering</a:t>
            </a:r>
            <a:r>
              <a:rPr lang="de-DE" sz="2800" dirty="0"/>
              <a:t> </a:t>
            </a:r>
            <a:r>
              <a:rPr lang="de-DE" sz="2800" dirty="0" err="1"/>
              <a:t>necessary</a:t>
            </a:r>
            <a:endParaRPr lang="de-DE" sz="2800" dirty="0"/>
          </a:p>
          <a:p>
            <a:pPr lvl="1"/>
            <a:r>
              <a:rPr lang="de-DE" sz="2400" dirty="0" err="1"/>
              <a:t>Tables</a:t>
            </a:r>
            <a:r>
              <a:rPr lang="de-DE" sz="2400" dirty="0"/>
              <a:t> </a:t>
            </a:r>
            <a:r>
              <a:rPr lang="de-DE" sz="2400" dirty="0" err="1"/>
              <a:t>change</a:t>
            </a:r>
            <a:r>
              <a:rPr lang="de-DE" sz="2400" dirty="0"/>
              <a:t> </a:t>
            </a:r>
            <a:r>
              <a:rPr lang="de-DE" sz="2400" dirty="0" err="1"/>
              <a:t>between</a:t>
            </a:r>
            <a:r>
              <a:rPr lang="de-DE" sz="2400" dirty="0"/>
              <a:t> </a:t>
            </a:r>
            <a:r>
              <a:rPr lang="de-DE" sz="2400" dirty="0" err="1"/>
              <a:t>seasons</a:t>
            </a:r>
            <a:endParaRPr lang="de-DE" sz="2400" dirty="0"/>
          </a:p>
          <a:p>
            <a:pPr lvl="1"/>
            <a:r>
              <a:rPr lang="de-DE" sz="2400" dirty="0" err="1"/>
              <a:t>Unnecessary</a:t>
            </a:r>
            <a:r>
              <a:rPr lang="de-DE" sz="2400" dirty="0"/>
              <a:t> </a:t>
            </a:r>
            <a:r>
              <a:rPr lang="de-DE" sz="2400" dirty="0" err="1"/>
              <a:t>information</a:t>
            </a:r>
            <a:endParaRPr lang="de-DE" sz="2400" dirty="0"/>
          </a:p>
          <a:p>
            <a:r>
              <a:rPr lang="de-DE" sz="2800" dirty="0" err="1"/>
              <a:t>Provided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: </a:t>
            </a:r>
            <a:r>
              <a:rPr lang="de-DE" sz="1800" dirty="0"/>
              <a:t>https://github.com/BobAdamsEE/SouthParkData</a:t>
            </a:r>
            <a:endParaRPr lang="de-DE" sz="2400" dirty="0"/>
          </a:p>
          <a:p>
            <a:pPr lvl="1"/>
            <a:endParaRPr lang="de-DE" sz="24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669786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Conclusion</a:t>
            </a:r>
            <a:endParaRPr lang="de-DE" sz="32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 err="1"/>
              <a:t>No</a:t>
            </a:r>
            <a:r>
              <a:rPr lang="de-DE" sz="2800" dirty="0"/>
              <a:t> </a:t>
            </a:r>
            <a:r>
              <a:rPr lang="de-DE" sz="2800" dirty="0" err="1"/>
              <a:t>solution</a:t>
            </a:r>
            <a:r>
              <a:rPr lang="de-DE" sz="2800" dirty="0"/>
              <a:t> </a:t>
            </a:r>
            <a:r>
              <a:rPr lang="de-DE" sz="2800" dirty="0" err="1"/>
              <a:t>whether</a:t>
            </a:r>
            <a:r>
              <a:rPr lang="de-DE" sz="2800" dirty="0"/>
              <a:t> </a:t>
            </a:r>
            <a:r>
              <a:rPr lang="de-DE" sz="2800" dirty="0" err="1"/>
              <a:t>pruning</a:t>
            </a:r>
            <a:r>
              <a:rPr lang="de-DE" sz="2800" dirty="0"/>
              <a:t> in </a:t>
            </a:r>
            <a:r>
              <a:rPr lang="de-DE" sz="2800" dirty="0" err="1"/>
              <a:t>combinatorial</a:t>
            </a:r>
            <a:r>
              <a:rPr lang="de-DE" sz="2800" dirty="0"/>
              <a:t> </a:t>
            </a:r>
            <a:r>
              <a:rPr lang="de-DE" sz="2800" dirty="0" err="1"/>
              <a:t>game</a:t>
            </a:r>
            <a:r>
              <a:rPr lang="de-DE" sz="2800" dirty="0"/>
              <a:t> </a:t>
            </a:r>
            <a:r>
              <a:rPr lang="de-DE" sz="2800" dirty="0" err="1"/>
              <a:t>trees</a:t>
            </a:r>
            <a:r>
              <a:rPr lang="de-DE" sz="2800" dirty="0"/>
              <a:t> </a:t>
            </a:r>
            <a:r>
              <a:rPr lang="de-DE" sz="2800" dirty="0" err="1"/>
              <a:t>possible</a:t>
            </a:r>
            <a:endParaRPr lang="de-DE" sz="2800" dirty="0"/>
          </a:p>
          <a:p>
            <a:pPr lvl="1"/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impossible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losing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endParaRPr lang="de-DE" sz="2800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141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Future </a:t>
            </a:r>
            <a:r>
              <a:rPr lang="de-DE" sz="3200" dirty="0" err="1"/>
              <a:t>work</a:t>
            </a:r>
            <a:endParaRPr lang="de-DE" sz="32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/>
              <a:t>Store </a:t>
            </a:r>
            <a:r>
              <a:rPr lang="de-DE" sz="2800" dirty="0" err="1"/>
              <a:t>combinatorial</a:t>
            </a:r>
            <a:r>
              <a:rPr lang="de-DE" sz="2800" dirty="0"/>
              <a:t> </a:t>
            </a:r>
            <a:r>
              <a:rPr lang="de-DE" sz="2800" dirty="0" err="1"/>
              <a:t>game</a:t>
            </a:r>
            <a:r>
              <a:rPr lang="de-DE" sz="2800" dirty="0"/>
              <a:t> </a:t>
            </a:r>
            <a:r>
              <a:rPr lang="de-DE" sz="2800" dirty="0" err="1"/>
              <a:t>values</a:t>
            </a:r>
            <a:r>
              <a:rPr lang="de-DE" sz="2800" dirty="0"/>
              <a:t> in </a:t>
            </a:r>
            <a:r>
              <a:rPr lang="de-DE" sz="2800" dirty="0" err="1"/>
              <a:t>endgame</a:t>
            </a:r>
            <a:r>
              <a:rPr lang="de-DE" sz="2800" dirty="0"/>
              <a:t> </a:t>
            </a:r>
            <a:r>
              <a:rPr lang="de-DE" sz="2800" dirty="0" err="1"/>
              <a:t>database</a:t>
            </a:r>
            <a:endParaRPr lang="de-DE" sz="2800" dirty="0"/>
          </a:p>
          <a:p>
            <a:endParaRPr lang="de-DE" sz="2800" dirty="0"/>
          </a:p>
          <a:p>
            <a:r>
              <a:rPr lang="de-DE" sz="2800" dirty="0" err="1"/>
              <a:t>Detect</a:t>
            </a:r>
            <a:r>
              <a:rPr lang="de-DE" sz="2800" dirty="0"/>
              <a:t> </a:t>
            </a:r>
            <a:r>
              <a:rPr lang="de-DE" sz="2800" dirty="0" err="1"/>
              <a:t>subgames</a:t>
            </a:r>
            <a:r>
              <a:rPr lang="de-DE" sz="2800" dirty="0"/>
              <a:t>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stop</a:t>
            </a:r>
            <a:r>
              <a:rPr lang="de-DE" sz="2800" dirty="0"/>
              <a:t> Alpha-Beta </a:t>
            </a:r>
            <a:r>
              <a:rPr lang="de-DE" sz="2800" dirty="0" err="1"/>
              <a:t>search</a:t>
            </a:r>
            <a:r>
              <a:rPr lang="de-DE" sz="2800" dirty="0"/>
              <a:t> </a:t>
            </a:r>
            <a:r>
              <a:rPr lang="de-DE" sz="2800" dirty="0" err="1"/>
              <a:t>phase</a:t>
            </a:r>
            <a:r>
              <a:rPr lang="de-DE" sz="2800" dirty="0"/>
              <a:t> </a:t>
            </a:r>
            <a:r>
              <a:rPr lang="de-DE" sz="2800" dirty="0" err="1"/>
              <a:t>earlier</a:t>
            </a:r>
            <a:endParaRPr lang="de-DE" sz="2800" dirty="0"/>
          </a:p>
          <a:p>
            <a:endParaRPr lang="de-DE" sz="2800" dirty="0"/>
          </a:p>
          <a:p>
            <a:r>
              <a:rPr lang="de-DE" sz="2800" dirty="0" err="1"/>
              <a:t>Use</a:t>
            </a:r>
            <a:r>
              <a:rPr lang="de-DE" sz="2800" dirty="0"/>
              <a:t> </a:t>
            </a:r>
            <a:r>
              <a:rPr lang="de-DE" sz="2800" dirty="0" err="1"/>
              <a:t>formulas</a:t>
            </a:r>
            <a:r>
              <a:rPr lang="de-DE" sz="2800" dirty="0"/>
              <a:t> </a:t>
            </a:r>
            <a:r>
              <a:rPr lang="de-DE" sz="2800" dirty="0" err="1"/>
              <a:t>provided</a:t>
            </a:r>
            <a:r>
              <a:rPr lang="de-DE" sz="2800" dirty="0"/>
              <a:t> </a:t>
            </a:r>
            <a:r>
              <a:rPr lang="de-DE" sz="2800" dirty="0" err="1"/>
              <a:t>by</a:t>
            </a:r>
            <a:r>
              <a:rPr lang="de-DE" sz="2800" dirty="0"/>
              <a:t> Ernst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calculate</a:t>
            </a:r>
            <a:r>
              <a:rPr lang="de-DE" sz="2800" dirty="0"/>
              <a:t> </a:t>
            </a:r>
            <a:r>
              <a:rPr lang="de-DE" sz="2800" dirty="0" err="1"/>
              <a:t>values</a:t>
            </a:r>
            <a:r>
              <a:rPr lang="de-DE" sz="2800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certain</a:t>
            </a:r>
            <a:r>
              <a:rPr lang="de-DE" sz="2800" dirty="0"/>
              <a:t> </a:t>
            </a:r>
            <a:r>
              <a:rPr lang="de-DE" sz="2800" dirty="0" err="1"/>
              <a:t>positions</a:t>
            </a:r>
            <a:r>
              <a:rPr lang="de-DE" sz="2800" dirty="0"/>
              <a:t> </a:t>
            </a:r>
            <a:r>
              <a:rPr lang="de-DE" sz="2800" dirty="0" err="1"/>
              <a:t>directly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487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340768"/>
            <a:ext cx="4176464" cy="4176464"/>
          </a:xfrm>
          <a:prstGeom prst="rect">
            <a:avLst/>
          </a:prstGeom>
          <a:effectLst>
            <a:softEdge rad="330200"/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Thank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662325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References</a:t>
            </a:r>
            <a:endParaRPr lang="de-DE" sz="3600" dirty="0"/>
          </a:p>
        </p:txBody>
      </p:sp>
      <p:sp>
        <p:nvSpPr>
          <p:cNvPr id="3" name="Inhaltsplatzhalter 2"/>
          <p:cNvSpPr txBox="1">
            <a:spLocks/>
          </p:cNvSpPr>
          <p:nvPr/>
        </p:nvSpPr>
        <p:spPr>
          <a:xfrm>
            <a:off x="304800" y="1905000"/>
            <a:ext cx="8458200" cy="4114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1C3D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1C3D"/>
                </a:solidFill>
                <a:latin typeface="+mn-lt"/>
                <a:ea typeface="ＭＳ Ｐゴシック" pitchFamily="-106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1C3D"/>
                </a:solidFill>
                <a:latin typeface="+mn-lt"/>
                <a:ea typeface="ＭＳ Ｐゴシック" pitchFamily="-106" charset="-128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1C3D"/>
                </a:solidFill>
                <a:latin typeface="+mn-lt"/>
                <a:ea typeface="ＭＳ Ｐゴシック" pitchFamily="-106" charset="-128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  <a:ea typeface="ＭＳ Ｐゴシック" pitchFamily="-106" charset="-128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  <a:ea typeface="ＭＳ Ｐゴシック" pitchFamily="-106" charset="-128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  <a:ea typeface="ＭＳ Ｐゴシック" pitchFamily="-106" charset="-128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  <a:ea typeface="ＭＳ Ｐゴシック" pitchFamily="-106" charset="-128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1C3D"/>
                </a:solidFill>
                <a:latin typeface="+mn-lt"/>
                <a:ea typeface="ＭＳ Ｐゴシック" pitchFamily="-106" charset="-128"/>
              </a:defRPr>
            </a:lvl9pPr>
          </a:lstStyle>
          <a:p>
            <a:r>
              <a:rPr lang="en-US" sz="1600" kern="0" dirty="0"/>
              <a:t>Albert, M.H., Nowakowski R. J., &amp; Wolfe, D. (2007). </a:t>
            </a:r>
            <a:r>
              <a:rPr lang="en-US" sz="1600" i="1" kern="0" dirty="0"/>
              <a:t>Lessons in play: An introduction to combinatorial game theory</a:t>
            </a:r>
          </a:p>
          <a:p>
            <a:r>
              <a:rPr lang="en-US" sz="1600" dirty="0" err="1"/>
              <a:t>Berlekamp</a:t>
            </a:r>
            <a:r>
              <a:rPr lang="en-US" sz="1600" dirty="0"/>
              <a:t>, E. R., Conway, J. H., &amp; Guy, R. K. (1982). Winning ways for your mathematical plays.</a:t>
            </a:r>
            <a:endParaRPr lang="en-US" sz="1600" i="1" kern="0" dirty="0"/>
          </a:p>
          <a:p>
            <a:r>
              <a:rPr lang="en-US" sz="1600" kern="0" dirty="0"/>
              <a:t>Chan, A., &amp; Tsai, A. (2002). 1xn konane: A summary of results. </a:t>
            </a:r>
            <a:r>
              <a:rPr lang="en-US" sz="1600" i="1" kern="0" dirty="0"/>
              <a:t>MSRI Publications, 42.</a:t>
            </a:r>
          </a:p>
          <a:p>
            <a:r>
              <a:rPr lang="en-US" sz="1600" kern="0" dirty="0"/>
              <a:t>Dos Santos, C. P., &amp; Silva, J.N. (2008). Konane has infinite nim-dimension. </a:t>
            </a:r>
            <a:r>
              <a:rPr lang="en-US" sz="1600" i="1" kern="0" dirty="0"/>
              <a:t>Electronical Journal of Combinatorial Number Theory, 8ss.</a:t>
            </a:r>
          </a:p>
          <a:p>
            <a:r>
              <a:rPr lang="en-US" sz="1600" kern="0" dirty="0"/>
              <a:t>Ernst, M. D. (1995). Playing konane mathematically: A combinatorial game-theoretic analysis. </a:t>
            </a:r>
            <a:r>
              <a:rPr lang="en-US" sz="1600" i="1" kern="0" dirty="0"/>
              <a:t>UMAP Journal</a:t>
            </a:r>
          </a:p>
          <a:p>
            <a:r>
              <a:rPr lang="en-US" sz="1600" kern="0" dirty="0"/>
              <a:t>Hern, R. A. (2009). Amazons, konane, and cross purpose are pspace-complete. </a:t>
            </a:r>
            <a:r>
              <a:rPr lang="en-US" sz="1600" i="1" kern="0" dirty="0"/>
              <a:t>MSRI Publications, 56.</a:t>
            </a:r>
          </a:p>
          <a:p>
            <a:r>
              <a:rPr lang="en-US" sz="1600" kern="0" dirty="0"/>
              <a:t>M. Müller. (1999) Decomposition search: A combinatorial games approach to game tree search, with applications to solving Go endgames. </a:t>
            </a:r>
            <a:r>
              <a:rPr lang="en-US" sz="1600" i="1" kern="0" dirty="0"/>
              <a:t>IJCAI-99</a:t>
            </a:r>
            <a:r>
              <a:rPr lang="en-US" sz="1600" kern="0" dirty="0"/>
              <a:t>, volume 1, pages 578-583.</a:t>
            </a:r>
          </a:p>
          <a:p>
            <a:endParaRPr lang="en-US" sz="1600" kern="0" dirty="0"/>
          </a:p>
        </p:txBody>
      </p:sp>
    </p:spTree>
    <p:extLst>
      <p:ext uri="{BB962C8B-B14F-4D97-AF65-F5344CB8AC3E}">
        <p14:creationId xmlns:p14="http://schemas.microsoft.com/office/powerpoint/2010/main" val="1550520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344486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Collaboration</a:t>
            </a:r>
            <a:r>
              <a:rPr lang="de-DE" sz="3200" dirty="0"/>
              <a:t> in </a:t>
            </a:r>
            <a:r>
              <a:rPr lang="de-DE" sz="3200" dirty="0" err="1"/>
              <a:t>second</a:t>
            </a:r>
            <a:r>
              <a:rPr lang="de-DE" sz="3200" dirty="0"/>
              <a:t> block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/>
              <a:t>All:</a:t>
            </a:r>
          </a:p>
          <a:p>
            <a:pPr lvl="1"/>
            <a:r>
              <a:rPr lang="de-DE" sz="1800" dirty="0"/>
              <a:t>Read </a:t>
            </a:r>
            <a:r>
              <a:rPr lang="de-DE" sz="1800" dirty="0" err="1"/>
              <a:t>into</a:t>
            </a:r>
            <a:r>
              <a:rPr lang="de-DE" sz="1800" dirty="0"/>
              <a:t> </a:t>
            </a:r>
            <a:r>
              <a:rPr lang="de-DE" sz="1800" dirty="0" err="1"/>
              <a:t>Lessons</a:t>
            </a:r>
            <a:r>
              <a:rPr lang="de-DE" sz="1800" dirty="0"/>
              <a:t> in Play &amp; </a:t>
            </a:r>
            <a:r>
              <a:rPr lang="de-DE" sz="1800" dirty="0" err="1"/>
              <a:t>Winning</a:t>
            </a:r>
            <a:r>
              <a:rPr lang="de-DE" sz="1800" dirty="0"/>
              <a:t> </a:t>
            </a:r>
            <a:r>
              <a:rPr lang="de-DE" sz="1800" dirty="0" err="1"/>
              <a:t>Ways</a:t>
            </a:r>
            <a:endParaRPr lang="de-DE" sz="1800" dirty="0"/>
          </a:p>
          <a:p>
            <a:r>
              <a:rPr lang="de-DE" sz="1800" dirty="0"/>
              <a:t>Christoph:</a:t>
            </a:r>
          </a:p>
          <a:p>
            <a:pPr lvl="1"/>
            <a:r>
              <a:rPr lang="de-DE" sz="1800" dirty="0" err="1"/>
              <a:t>Reimplemented</a:t>
            </a:r>
            <a:r>
              <a:rPr lang="de-DE" sz="1800" dirty="0"/>
              <a:t> Alpha-Beta </a:t>
            </a:r>
            <a:r>
              <a:rPr lang="de-DE" sz="1800" dirty="0" err="1"/>
              <a:t>solver</a:t>
            </a:r>
            <a:endParaRPr lang="de-DE" sz="1800" dirty="0"/>
          </a:p>
          <a:p>
            <a:pPr lvl="1"/>
            <a:r>
              <a:rPr lang="de-DE" sz="1800" dirty="0" err="1"/>
              <a:t>Started</a:t>
            </a:r>
            <a:r>
              <a:rPr lang="de-DE" sz="1800" dirty="0"/>
              <a:t> </a:t>
            </a:r>
            <a:r>
              <a:rPr lang="de-DE" sz="1800" dirty="0" err="1"/>
              <a:t>work</a:t>
            </a:r>
            <a:r>
              <a:rPr lang="de-DE" sz="1800" dirty="0"/>
              <a:t> on CGT </a:t>
            </a:r>
            <a:r>
              <a:rPr lang="de-DE" sz="1800" dirty="0" err="1"/>
              <a:t>solver</a:t>
            </a:r>
            <a:endParaRPr lang="de-DE" sz="1800" dirty="0"/>
          </a:p>
          <a:p>
            <a:pPr lvl="1"/>
            <a:r>
              <a:rPr lang="de-DE" sz="1800" dirty="0"/>
              <a:t>Drew a </a:t>
            </a:r>
            <a:r>
              <a:rPr lang="de-DE" sz="1800" dirty="0" err="1"/>
              <a:t>lot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CGT </a:t>
            </a:r>
            <a:r>
              <a:rPr lang="de-DE" sz="1800" dirty="0" err="1"/>
              <a:t>trees</a:t>
            </a:r>
            <a:endParaRPr lang="de-DE" sz="1800" dirty="0"/>
          </a:p>
          <a:p>
            <a:pPr lvl="1"/>
            <a:r>
              <a:rPr lang="de-DE" sz="1800" dirty="0" err="1"/>
              <a:t>Found</a:t>
            </a:r>
            <a:r>
              <a:rPr lang="de-DE" sz="1800" dirty="0"/>
              <a:t> </a:t>
            </a:r>
            <a:r>
              <a:rPr lang="de-DE" sz="1800" dirty="0" err="1"/>
              <a:t>article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Müller </a:t>
            </a:r>
            <a:r>
              <a:rPr lang="de-DE" sz="1800" dirty="0" err="1"/>
              <a:t>about</a:t>
            </a:r>
            <a:r>
              <a:rPr lang="de-DE" sz="1800" dirty="0"/>
              <a:t> </a:t>
            </a:r>
            <a:r>
              <a:rPr lang="de-DE" sz="1800" dirty="0" err="1"/>
              <a:t>Decomposition</a:t>
            </a:r>
            <a:r>
              <a:rPr lang="de-DE" sz="1800" dirty="0"/>
              <a:t> Search</a:t>
            </a:r>
          </a:p>
          <a:p>
            <a:r>
              <a:rPr lang="de-DE" sz="1800" dirty="0"/>
              <a:t>Florian:</a:t>
            </a:r>
          </a:p>
          <a:p>
            <a:pPr lvl="1"/>
            <a:r>
              <a:rPr lang="de-DE" sz="1800" dirty="0" err="1"/>
              <a:t>Reimplemented</a:t>
            </a:r>
            <a:r>
              <a:rPr lang="de-DE" sz="1800" dirty="0"/>
              <a:t> Transposition Table</a:t>
            </a:r>
          </a:p>
          <a:p>
            <a:r>
              <a:rPr lang="de-DE" sz="1800" dirty="0"/>
              <a:t>Tobias:</a:t>
            </a:r>
          </a:p>
          <a:p>
            <a:pPr lvl="1"/>
            <a:r>
              <a:rPr lang="de-DE" sz="1800" dirty="0" err="1"/>
              <a:t>Investigated</a:t>
            </a:r>
            <a:r>
              <a:rPr lang="de-DE" sz="1800" dirty="0"/>
              <a:t> </a:t>
            </a:r>
            <a:r>
              <a:rPr lang="de-DE" sz="1800" dirty="0" err="1"/>
              <a:t>CGSuite</a:t>
            </a:r>
            <a:endParaRPr lang="de-DE" sz="1800" dirty="0"/>
          </a:p>
          <a:p>
            <a:r>
              <a:rPr lang="de-DE" sz="1800" dirty="0"/>
              <a:t>Dominik:</a:t>
            </a:r>
          </a:p>
          <a:p>
            <a:pPr lvl="1"/>
            <a:r>
              <a:rPr lang="de-DE" sz="1800" dirty="0"/>
              <a:t>Set </a:t>
            </a:r>
            <a:r>
              <a:rPr lang="de-DE" sz="1800" dirty="0" err="1"/>
              <a:t>up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presentation</a:t>
            </a:r>
            <a:r>
              <a:rPr lang="de-DE" sz="1800" dirty="0"/>
              <a:t>, </a:t>
            </a:r>
            <a:r>
              <a:rPr lang="de-DE" sz="1800" dirty="0" err="1"/>
              <a:t>read</a:t>
            </a:r>
            <a:r>
              <a:rPr lang="de-DE" sz="1800" dirty="0"/>
              <a:t> </a:t>
            </a:r>
            <a:r>
              <a:rPr lang="de-DE" sz="1800" dirty="0" err="1"/>
              <a:t>into</a:t>
            </a:r>
            <a:r>
              <a:rPr lang="de-DE" sz="1800" dirty="0"/>
              <a:t> </a:t>
            </a:r>
            <a:r>
              <a:rPr lang="de-DE" sz="1800" dirty="0" err="1"/>
              <a:t>article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Müller</a:t>
            </a:r>
          </a:p>
        </p:txBody>
      </p:sp>
    </p:spTree>
    <p:extLst>
      <p:ext uri="{BB962C8B-B14F-4D97-AF65-F5344CB8AC3E}">
        <p14:creationId xmlns:p14="http://schemas.microsoft.com/office/powerpoint/2010/main" val="6284732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Schedule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third</a:t>
            </a:r>
            <a:r>
              <a:rPr lang="de-DE" sz="3200" dirty="0"/>
              <a:t> block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Finish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CGT </a:t>
            </a:r>
            <a:r>
              <a:rPr lang="de-DE" dirty="0" err="1"/>
              <a:t>solver</a:t>
            </a:r>
            <a:endParaRPr lang="de-DE" dirty="0"/>
          </a:p>
          <a:p>
            <a:pPr lvl="2"/>
            <a:r>
              <a:rPr lang="de-DE" dirty="0"/>
              <a:t>Aggregation </a:t>
            </a:r>
            <a:r>
              <a:rPr lang="de-DE" dirty="0" err="1"/>
              <a:t>of</a:t>
            </a:r>
            <a:r>
              <a:rPr lang="de-DE" dirty="0"/>
              <a:t> CGT Values (</a:t>
            </a:r>
            <a:r>
              <a:rPr lang="de-DE" dirty="0" err="1"/>
              <a:t>Arithmetic</a:t>
            </a:r>
            <a:r>
              <a:rPr lang="de-DE" dirty="0"/>
              <a:t>)</a:t>
            </a:r>
          </a:p>
          <a:p>
            <a:pPr lvl="2"/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games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outcomes</a:t>
            </a:r>
            <a:r>
              <a:rPr lang="de-DE" dirty="0"/>
              <a:t> (Numbers, </a:t>
            </a:r>
            <a:r>
              <a:rPr lang="de-DE" dirty="0" err="1"/>
              <a:t>Nimbers</a:t>
            </a:r>
            <a:r>
              <a:rPr lang="de-DE" dirty="0"/>
              <a:t>, Switches, </a:t>
            </a:r>
            <a:r>
              <a:rPr lang="de-DE" dirty="0" err="1"/>
              <a:t>Infinitesimals</a:t>
            </a:r>
            <a:r>
              <a:rPr lang="de-DE" dirty="0"/>
              <a:t>)</a:t>
            </a:r>
          </a:p>
          <a:p>
            <a:r>
              <a:rPr lang="de-DE" dirty="0"/>
              <a:t>Third </a:t>
            </a:r>
            <a:r>
              <a:rPr lang="de-DE" dirty="0" err="1"/>
              <a:t>week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Combine CGT &amp; Alpha-Beta Solver (</a:t>
            </a:r>
            <a:r>
              <a:rPr lang="de-DE" dirty="0" err="1"/>
              <a:t>Decomposition</a:t>
            </a:r>
            <a:r>
              <a:rPr lang="de-DE" dirty="0"/>
              <a:t> Search)</a:t>
            </a:r>
          </a:p>
          <a:p>
            <a:pPr lvl="1"/>
            <a:r>
              <a:rPr lang="de-DE" dirty="0" err="1"/>
              <a:t>Gather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ABS </a:t>
            </a:r>
            <a:r>
              <a:rPr lang="de-DE" dirty="0" err="1"/>
              <a:t>and</a:t>
            </a:r>
            <a:r>
              <a:rPr lang="de-DE" dirty="0"/>
              <a:t> DS</a:t>
            </a:r>
          </a:p>
          <a:p>
            <a:pPr lvl="1"/>
            <a:r>
              <a:rPr lang="de-DE" dirty="0"/>
              <a:t>Write final </a:t>
            </a:r>
            <a:r>
              <a:rPr lang="de-DE" dirty="0" err="1"/>
              <a:t>report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33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Preprocessing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 err="1"/>
              <a:t>Typical</a:t>
            </a:r>
            <a:r>
              <a:rPr lang="de-DE" sz="2800" dirty="0"/>
              <a:t> </a:t>
            </a:r>
            <a:r>
              <a:rPr lang="de-DE" sz="2800" dirty="0" err="1"/>
              <a:t>pre-processing</a:t>
            </a:r>
            <a:r>
              <a:rPr lang="de-DE" sz="2800" dirty="0"/>
              <a:t> </a:t>
            </a:r>
            <a:r>
              <a:rPr lang="de-DE" sz="2800" dirty="0" err="1"/>
              <a:t>tasks</a:t>
            </a:r>
            <a:r>
              <a:rPr lang="de-DE" sz="2800" dirty="0"/>
              <a:t>:</a:t>
            </a:r>
          </a:p>
          <a:p>
            <a:pPr lvl="1"/>
            <a:r>
              <a:rPr lang="de-DE" sz="2400" dirty="0" err="1"/>
              <a:t>Transformed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case</a:t>
            </a:r>
            <a:endParaRPr lang="de-DE" sz="2400" dirty="0"/>
          </a:p>
          <a:p>
            <a:pPr lvl="1"/>
            <a:r>
              <a:rPr lang="de-DE" sz="2400" dirty="0" err="1"/>
              <a:t>Stripped</a:t>
            </a:r>
            <a:r>
              <a:rPr lang="de-DE" sz="2400" dirty="0"/>
              <a:t> </a:t>
            </a:r>
            <a:r>
              <a:rPr lang="de-DE" sz="2400" dirty="0" err="1"/>
              <a:t>whitespaces</a:t>
            </a:r>
            <a:endParaRPr lang="de-DE" sz="2400" dirty="0"/>
          </a:p>
          <a:p>
            <a:pPr lvl="1"/>
            <a:r>
              <a:rPr lang="de-DE" sz="2400" dirty="0" err="1"/>
              <a:t>Removed</a:t>
            </a:r>
            <a:r>
              <a:rPr lang="de-DE" sz="2400" dirty="0"/>
              <a:t> </a:t>
            </a:r>
            <a:r>
              <a:rPr lang="de-DE" sz="2400" dirty="0" err="1"/>
              <a:t>punctuation</a:t>
            </a:r>
            <a:r>
              <a:rPr lang="de-DE" sz="2400" dirty="0"/>
              <a:t>, </a:t>
            </a:r>
            <a:r>
              <a:rPr lang="de-DE" sz="2400" dirty="0" err="1"/>
              <a:t>numbers</a:t>
            </a:r>
            <a:r>
              <a:rPr lang="de-DE" sz="2400" dirty="0"/>
              <a:t> &amp; </a:t>
            </a:r>
            <a:r>
              <a:rPr lang="de-DE" sz="2400" dirty="0" err="1"/>
              <a:t>stopwords</a:t>
            </a:r>
            <a:endParaRPr lang="de-DE" sz="2400" dirty="0"/>
          </a:p>
          <a:p>
            <a:pPr lvl="1"/>
            <a:r>
              <a:rPr lang="de-DE" sz="2400" dirty="0" err="1"/>
              <a:t>Stemmed</a:t>
            </a:r>
            <a:r>
              <a:rPr lang="de-DE" sz="2400" dirty="0"/>
              <a:t> </a:t>
            </a:r>
            <a:r>
              <a:rPr lang="de-DE" sz="2400" dirty="0" err="1"/>
              <a:t>document</a:t>
            </a:r>
            <a:endParaRPr lang="de-DE" sz="2400" dirty="0"/>
          </a:p>
          <a:p>
            <a:endParaRPr lang="de-DE" sz="2800" dirty="0"/>
          </a:p>
          <a:p>
            <a:endParaRPr lang="de-DE" sz="28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64496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Wordcloud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800" dirty="0"/>
          </a:p>
          <a:p>
            <a:endParaRPr lang="de-DE" sz="2800" dirty="0"/>
          </a:p>
          <a:p>
            <a:endParaRPr lang="de-DE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60558"/>
            <a:ext cx="6408713" cy="448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49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43" y="1675511"/>
            <a:ext cx="6408713" cy="44860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Wordcloud</a:t>
            </a:r>
            <a:r>
              <a:rPr lang="de-DE" sz="3200" dirty="0"/>
              <a:t> TF-IDF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800" dirty="0"/>
          </a:p>
          <a:p>
            <a:endParaRPr lang="de-DE" sz="28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540991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Wordcloud</a:t>
            </a:r>
            <a:r>
              <a:rPr lang="de-DE" sz="3200" dirty="0"/>
              <a:t> </a:t>
            </a:r>
            <a:r>
              <a:rPr lang="de-DE" sz="3200" dirty="0" err="1"/>
              <a:t>Quadgrams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800" dirty="0"/>
          </a:p>
          <a:p>
            <a:endParaRPr lang="de-DE" sz="2800" dirty="0"/>
          </a:p>
          <a:p>
            <a:endParaRPr lang="de-DE" sz="2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97" y="1676400"/>
            <a:ext cx="6382605" cy="44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33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Overview&quot; subtitle=&quot;&quot; sizingModeId=&quot;2&quot; fontSize=&quot;18&quot; startTime=&quot;540&quot; timeFormatId=&quot;1&quot; startItemNo=&quot;1&quot; createSingleAgendaSlide=&quot;1&quot; createSeparatingSlides=&quot;1&quot; createBackupSlide=&quot;0&quot; layoutId=&quot;1_1&quot; fontSizeAuto=&quot;0&quot; createSections=&quot;0&quot; singleSlideId=&quot;4f5bebd2-ac81-443f-b552-9946766cf0dd&quot; backupSlideId=&quot;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.625&quot; rightDistribute=&quot;1&quot; dock=&quot;1&quot; rightSpacing=&quot;352.8365&quot; /&gt;&lt;column field=&quot;responsible&quot; label=&quot;Responsible&quot; visible=&quot;1&quot; checked=&quot;0&quot; leftSpacing=&quot;10&quot; rightDistribute=&quot;1&quot; dock=&quot;1&quot; rightSpacing=&quot;142.3686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30&quot; level=&quot;1&quot; generateAgendaSlide=&quot;1&quot; showAgendaItem=&quot;1&quot; isBreak=&quot;0&quot; itemNo=&quot;1&quot; subItemNo=&quot;0&quot; topic=&quot;Introduction&quot; agendaSlideId=&quot;b593ee36-662f-4014-881b-64a5bd8b2cbe&quot; id=&quot;657a980a-a0b1-484b-9d72-2573242903a2&quot; parentId=&quot;&quot; /&gt;&lt;item duration=&quot;30&quot; id=&quot;66a9344b-1193-4549-80e3-6df67ca17d25&quot; parentId=&quot;&quot; level=&quot;1&quot; generateAgendaSlide=&quot;1&quot; showAgendaItem=&quot;1&quot; isBreak=&quot;0&quot; topic=&quot;&quot; agendaSlideId=&quot;6f6801bd-01f1-491d-89ae-2dfc1f89d5e7&quot; itemNo=&quot;2&quot; subItemNo=&quot;0&quot; /&gt;&lt;item duration=&quot;30&quot; id=&quot;85229034-21a3-46b5-9c91-54a6c14b8d40&quot; parentId=&quot;&quot; level=&quot;1&quot; generateAgendaSlide=&quot;1&quot; showAgendaItem=&quot;1&quot; isBreak=&quot;0&quot; topic=&quot;Data Crawling&quot; agendaSlideId=&quot;d0dbc336-babb-4655-8b13-137ce7a8e84f&quot; itemNo=&quot;3&quot; subItemNo=&quot;0&quot; /&gt;&lt;item duration=&quot;30&quot; level=&quot;1&quot; generateAgendaSlide=&quot;1&quot; showAgendaItem=&quot;1&quot; isBreak=&quot;0&quot; itemNo=&quot;4&quot; subItemNo=&quot;0&quot; topic=&quot;Implementation&quot; agendaSlideId=&quot;bcd6ff1b-f51d-4d95-bcce-ae27c2827cbf&quot; id=&quot;f83c9685-4e22-47ae-8d08-685437ef9d82&quot; parentId=&quot;&quot; /&gt;&lt;item duration=&quot;30&quot; level=&quot;2&quot; generateAgendaSlide=&quot;1&quot; showAgendaItem=&quot;1&quot; isBreak=&quot;0&quot; itemNo=&quot;4&quot; subItemNo=&quot;1&quot; topic=&quot;Alpha-Beta solver&quot; agendaSlideId=&quot;a770799c-e62f-4174-ba71-fe24b867ee35&quot; id=&quot;22820d1e-5c00-4468-9ebe-01cfccf72bc1&quot; parentId=&quot;f83c9685-4e22-47ae-8d08-685437ef9d82&quot; /&gt;&lt;item duration=&quot;30&quot; level=&quot;2&quot; generateAgendaSlide=&quot;1&quot; showAgendaItem=&quot;1&quot; isBreak=&quot;0&quot; itemNo=&quot;4&quot; subItemNo=&quot;2&quot; topic=&quot;CGT solver&quot; agendaSlideId=&quot;e3f94899-9356-4102-bb2a-000bd56ae409&quot; id=&quot;155e234e-268e-4f84-af18-3e83a9d8286a&quot; parentId=&quot;f83c9685-4e22-47ae-8d08-685437ef9d82&quot; /&gt;&lt;item duration=&quot;30&quot; level=&quot;2&quot; generateAgendaSlide=&quot;1&quot; showAgendaItem=&quot;1&quot; isBreak=&quot;0&quot; itemNo=&quot;4&quot; subItemNo=&quot;3&quot; topic=&quot;Combinatorial Alpha-Beta solver&quot; agendaSlideId=&quot;da890c01-fac9-43c2-a657-ba270c598325&quot; id=&quot;cbbb04f7-e9cd-46bc-9a54-1c55560d7554&quot; parentId=&quot;f83c9685-4e22-47ae-8d08-685437ef9d82&quot; /&gt;&lt;item duration=&quot;30&quot; level=&quot;1&quot; generateAgendaSlide=&quot;1&quot; showAgendaItem=&quot;1&quot; isBreak=&quot;0&quot; itemNo=&quot;5&quot; subItemNo=&quot;0&quot; topic=&quot;Results&quot; agendaSlideId=&quot;af9b32bb-04d3-4a12-8505-5ed20b4a3d62&quot; id=&quot;a1263335-b260-42b7-873a-5139ef66593a&quot; parentId=&quot;&quot; /&gt;&lt;item duration=&quot;30&quot; level=&quot;1&quot; generateAgendaSlide=&quot;1&quot; showAgendaItem=&quot;1&quot; isBreak=&quot;0&quot; itemNo=&quot;6&quot; subItemNo=&quot;0&quot; topic=&quot;Conclusion &amp;amp; future work&quot; agendaSlideId=&quot;88e4026d-4373-4ad3-8fda-1734b4b66fdd&quot; id=&quot;f86d0cf0-71c6-4f51-88cd-04a8dfaa7fc8&quot; parentId=&quot;&quot; /&gt;&lt;/items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dbc336-babb-4655-8b13-137ce7a8e84f_ItemNo"/>
  <p:tag name="EE4P_AGENDAWIZARD_CONTENT" val="/3"/>
  <p:tag name="EE4P_AGENDAWIZARD_PROPERTIES" val="31.12504/208.0878/32.02402/32.0239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8e4026d-4373-4ad3-8fda-1734b4b66fdd_ItemNo"/>
  <p:tag name="EE4P_AGENDAWIZARD_CONTENT" val="/6"/>
  <p:tag name="EE4P_AGENDAWIZARD_PROPERTIES" val="31.12504/430.7261/32.02402/32.0239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9b32bb-04d3-4a12-8505-5ed20b4a3d62_Topic"/>
  <p:tag name="EE4P_AGENDAWIZARD_CONTENT" val="/Results"/>
  <p:tag name="EE4P_AGENDAWIZARD_PROPERTIES" val="68.23141/393.6197/301.8415/32.0239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9b32bb-04d3-4a12-8505-5ed20b4a3d62_ItemNo"/>
  <p:tag name="EE4P_AGENDAWIZARD_CONTENT" val="/5"/>
  <p:tag name="EE4P_AGENDAWIZARD_PROPERTIES" val="31.12504/393.6197/32.02402/32.0239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890c01-fac9-43c2-a657-ba270c598325_Topic"/>
  <p:tag name="EE4P_AGENDAWIZARD_CONTENT" val="/Combinatorial Alpha-Beta solver"/>
  <p:tag name="EE4P_AGENDAWIZARD_PROPERTIES" val="105.3378/356.5133/264.7351/32.0239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890c01-fac9-43c2-a657-ba270c598325_ItemNo"/>
  <p:tag name="EE4P_AGENDAWIZARD_CONTENT" val="/4.3"/>
  <p:tag name="EE4P_AGENDAWIZARD_PROPERTIES" val="68.23141/356.5133/32.02402/32.0239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f94899-9356-4102-bb2a-000bd56ae409_Topic"/>
  <p:tag name="EE4P_AGENDAWIZARD_CONTENT" val="/CGT solver"/>
  <p:tag name="EE4P_AGENDAWIZARD_PROPERTIES" val="105.3378/319.4069/264.7351/32.0239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f94899-9356-4102-bb2a-000bd56ae409_ItemNo"/>
  <p:tag name="EE4P_AGENDAWIZARD_CONTENT" val="/4.2"/>
  <p:tag name="EE4P_AGENDAWIZARD_PROPERTIES" val="68.23141/319.4069/32.02402/32.0239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770799c-e62f-4174-ba71-fe24b867ee35_Element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770799c-e62f-4174-ba71-fe24b867ee35_Topic"/>
  <p:tag name="EE4P_AGENDAWIZARD_CONTENT" val="/Alpha-Beta solver"/>
  <p:tag name="EE4P_AGENDAWIZARD_PROPERTIES" val="105.3378/282.3005/264.7351/32.0239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770799c-e62f-4174-ba71-fe24b867ee35_ItemNo"/>
  <p:tag name="EE4P_AGENDAWIZARD_CONTENT" val="/4.1"/>
  <p:tag name="EE4P_AGENDAWIZARD_PROPERTIES" val="68.23141/282.3005/32.02402/32.0239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6801bd-01f1-491d-89ae-2dfc1f89d5e7_Topic"/>
  <p:tag name="EE4P_AGENDAWIZARD_PROPERTIES" val="68.23141/170.9814/301.8415/32.0239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cd6ff1b-f51d-4d95-bcce-ae27c2827cbf_Topic"/>
  <p:tag name="EE4P_AGENDAWIZARD_CONTENT" val="/Implementation"/>
  <p:tag name="EE4P_AGENDAWIZARD_PROPERTIES" val="68.23141/245.1942/301.8415/32.0239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cd6ff1b-f51d-4d95-bcce-ae27c2827cbf_ItemNo"/>
  <p:tag name="EE4P_AGENDAWIZARD_CONTENT" val="/4"/>
  <p:tag name="EE4P_AGENDAWIZARD_PROPERTIES" val="31.12504/245.1942/32.02402/32.0239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dbc336-babb-4655-8b13-137ce7a8e84f_Topic"/>
  <p:tag name="EE4P_AGENDAWIZARD_CONTENT" val="/Data Crawling"/>
  <p:tag name="EE4P_AGENDAWIZARD_PROPERTIES" val="68.23141/208.0878/301.8415/32.0239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dbc336-babb-4655-8b13-137ce7a8e84f_ItemNo"/>
  <p:tag name="EE4P_AGENDAWIZARD_CONTENT" val="/3"/>
  <p:tag name="EE4P_AGENDAWIZARD_PROPERTIES" val="31.12504/208.0878/32.02402/32.0239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6801bd-01f1-491d-89ae-2dfc1f89d5e7_Topic"/>
  <p:tag name="EE4P_AGENDAWIZARD_PROPERTIES" val="68.23141/170.9814/301.8415/32.0239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6801bd-01f1-491d-89ae-2dfc1f89d5e7_ItemNo"/>
  <p:tag name="EE4P_AGENDAWIZARD_CONTENT" val="/2"/>
  <p:tag name="EE4P_AGENDAWIZARD_PROPERTIES" val="31.12504/170.9814/32.02402/32.0239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593ee36-662f-4014-881b-64a5bd8b2cbe_Topic"/>
  <p:tag name="EE4P_AGENDAWIZARD_CONTENT" val="/Introduction"/>
  <p:tag name="EE4P_AGENDAWIZARD_PROPERTIES" val="68.23141/133.875/301.8415/32.0239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593ee36-662f-4014-881b-64a5bd8b2cbe_ItemNo"/>
  <p:tag name="EE4P_AGENDAWIZARD_CONTENT" val="/1"/>
  <p:tag name="EE4P_AGENDAWIZARD_PROPERTIES" val="31.12504/133.875/32.02402/32.0239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e3f94899-9356-4102-bb2a-000bd56ae40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6801bd-01f1-491d-89ae-2dfc1f89d5e7_ItemNo"/>
  <p:tag name="EE4P_AGENDAWIZARD_CONTENT" val="/2"/>
  <p:tag name="EE4P_AGENDAWIZARD_PROPERTIES" val="31.12504/170.9814/32.02402/32.0239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8e4026d-4373-4ad3-8fda-1734b4b66fdd_Topic"/>
  <p:tag name="EE4P_AGENDAWIZARD_CONTENT" val="/Conclusion &amp; future work"/>
  <p:tag name="EE4P_AGENDAWIZARD_PROPERTIES" val="68.23141/430.7261/301.8415/32.0239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8e4026d-4373-4ad3-8fda-1734b4b66fdd_ItemNo"/>
  <p:tag name="EE4P_AGENDAWIZARD_CONTENT" val="/6"/>
  <p:tag name="EE4P_AGENDAWIZARD_PROPERTIES" val="31.12504/430.7261/32.02402/32.0239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9b32bb-04d3-4a12-8505-5ed20b4a3d62_Topic"/>
  <p:tag name="EE4P_AGENDAWIZARD_CONTENT" val="/Results"/>
  <p:tag name="EE4P_AGENDAWIZARD_PROPERTIES" val="68.23141/393.6197/301.8415/32.0239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9b32bb-04d3-4a12-8505-5ed20b4a3d62_ItemNo"/>
  <p:tag name="EE4P_AGENDAWIZARD_CONTENT" val="/5"/>
  <p:tag name="EE4P_AGENDAWIZARD_PROPERTIES" val="31.12504/393.6197/32.02402/32.0239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890c01-fac9-43c2-a657-ba270c598325_Topic"/>
  <p:tag name="EE4P_AGENDAWIZARD_CONTENT" val="/Combinatorial Alpha-Beta solver"/>
  <p:tag name="EE4P_AGENDAWIZARD_PROPERTIES" val="105.3378/356.5133/264.7351/32.0239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890c01-fac9-43c2-a657-ba270c598325_ItemNo"/>
  <p:tag name="EE4P_AGENDAWIZARD_CONTENT" val="/4.3"/>
  <p:tag name="EE4P_AGENDAWIZARD_PROPERTIES" val="68.23141/356.5133/32.02402/32.0239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f94899-9356-4102-bb2a-000bd56ae409_Element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f94899-9356-4102-bb2a-000bd56ae409_Topic"/>
  <p:tag name="EE4P_AGENDAWIZARD_CONTENT" val="/CGT solver"/>
  <p:tag name="EE4P_AGENDAWIZARD_PROPERTIES" val="105.3378/319.4069/264.7351/32.0239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f94899-9356-4102-bb2a-000bd56ae409_ItemNo"/>
  <p:tag name="EE4P_AGENDAWIZARD_CONTENT" val="/4.2"/>
  <p:tag name="EE4P_AGENDAWIZARD_PROPERTIES" val="68.23141/319.4069/32.02402/32.0239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770799c-e62f-4174-ba71-fe24b867ee35_Topic"/>
  <p:tag name="EE4P_AGENDAWIZARD_CONTENT" val="/Alpha-Beta solver"/>
  <p:tag name="EE4P_AGENDAWIZARD_PROPERTIES" val="105.3378/282.3005/264.7351/32.023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593ee36-662f-4014-881b-64a5bd8b2cbe_Topic"/>
  <p:tag name="EE4P_AGENDAWIZARD_CONTENT" val="/Introduction"/>
  <p:tag name="EE4P_AGENDAWIZARD_PROPERTIES" val="68.23141/133.875/301.8415/32.0239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770799c-e62f-4174-ba71-fe24b867ee35_ItemNo"/>
  <p:tag name="EE4P_AGENDAWIZARD_CONTENT" val="/4.1"/>
  <p:tag name="EE4P_AGENDAWIZARD_PROPERTIES" val="68.23141/282.3005/32.02402/32.0239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cd6ff1b-f51d-4d95-bcce-ae27c2827cbf_Topic"/>
  <p:tag name="EE4P_AGENDAWIZARD_CONTENT" val="/Implementation"/>
  <p:tag name="EE4P_AGENDAWIZARD_PROPERTIES" val="68.23141/245.1942/301.8415/32.0239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cd6ff1b-f51d-4d95-bcce-ae27c2827cbf_ItemNo"/>
  <p:tag name="EE4P_AGENDAWIZARD_CONTENT" val="/4"/>
  <p:tag name="EE4P_AGENDAWIZARD_PROPERTIES" val="31.12504/245.1942/32.02402/32.0239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dbc336-babb-4655-8b13-137ce7a8e84f_Topic"/>
  <p:tag name="EE4P_AGENDAWIZARD_CONTENT" val="/Data Crawling"/>
  <p:tag name="EE4P_AGENDAWIZARD_PROPERTIES" val="68.23141/208.0878/301.8415/32.0239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dbc336-babb-4655-8b13-137ce7a8e84f_ItemNo"/>
  <p:tag name="EE4P_AGENDAWIZARD_CONTENT" val="/3"/>
  <p:tag name="EE4P_AGENDAWIZARD_PROPERTIES" val="31.12504/208.0878/32.02402/32.0239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6801bd-01f1-491d-89ae-2dfc1f89d5e7_Topic"/>
  <p:tag name="EE4P_AGENDAWIZARD_PROPERTIES" val="68.23141/170.9814/301.8415/32.0239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6801bd-01f1-491d-89ae-2dfc1f89d5e7_ItemNo"/>
  <p:tag name="EE4P_AGENDAWIZARD_CONTENT" val="/2"/>
  <p:tag name="EE4P_AGENDAWIZARD_PROPERTIES" val="31.12504/170.9814/32.02402/32.0239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593ee36-662f-4014-881b-64a5bd8b2cbe_Topic"/>
  <p:tag name="EE4P_AGENDAWIZARD_CONTENT" val="/Introduction"/>
  <p:tag name="EE4P_AGENDAWIZARD_PROPERTIES" val="68.23141/133.875/301.8415/32.0239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593ee36-662f-4014-881b-64a5bd8b2cbe_ItemNo"/>
  <p:tag name="EE4P_AGENDAWIZARD_CONTENT" val="/1"/>
  <p:tag name="EE4P_AGENDAWIZARD_PROPERTIES" val="31.12504/133.875/32.02402/32.0239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593ee36-662f-4014-881b-64a5bd8b2cbe_ItemNo"/>
  <p:tag name="EE4P_AGENDAWIZARD_CONTENT" val="/1"/>
  <p:tag name="EE4P_AGENDAWIZARD_PROPERTIES" val="31.12504/133.875/32.02402/32.0239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da890c01-fac9-43c2-a657-ba270c59832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8e4026d-4373-4ad3-8fda-1734b4b66fdd_Topic"/>
  <p:tag name="EE4P_AGENDAWIZARD_CONTENT" val="/Conclusion &amp; future work"/>
  <p:tag name="EE4P_AGENDAWIZARD_PROPERTIES" val="68.23141/430.7261/301.8415/32.0239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8e4026d-4373-4ad3-8fda-1734b4b66fdd_ItemNo"/>
  <p:tag name="EE4P_AGENDAWIZARD_CONTENT" val="/6"/>
  <p:tag name="EE4P_AGENDAWIZARD_PROPERTIES" val="31.12504/430.7261/32.02402/32.0239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9b32bb-04d3-4a12-8505-5ed20b4a3d62_Topic"/>
  <p:tag name="EE4P_AGENDAWIZARD_CONTENT" val="/Results"/>
  <p:tag name="EE4P_AGENDAWIZARD_PROPERTIES" val="68.23141/393.6197/301.8415/32.0239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9b32bb-04d3-4a12-8505-5ed20b4a3d62_ItemNo"/>
  <p:tag name="EE4P_AGENDAWIZARD_CONTENT" val="/5"/>
  <p:tag name="EE4P_AGENDAWIZARD_PROPERTIES" val="31.12504/393.6197/32.02402/32.0239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890c01-fac9-43c2-a657-ba270c598325_Element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890c01-fac9-43c2-a657-ba270c598325_Topic"/>
  <p:tag name="EE4P_AGENDAWIZARD_CONTENT" val="/Combinatorial Alpha-Beta solver"/>
  <p:tag name="EE4P_AGENDAWIZARD_PROPERTIES" val="105.3378/356.5133/264.7351/32.0239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890c01-fac9-43c2-a657-ba270c598325_ItemNo"/>
  <p:tag name="EE4P_AGENDAWIZARD_CONTENT" val="/4.3"/>
  <p:tag name="EE4P_AGENDAWIZARD_PROPERTIES" val="68.23141/356.5133/32.02402/32.0239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f94899-9356-4102-bb2a-000bd56ae409_Topic"/>
  <p:tag name="EE4P_AGENDAWIZARD_CONTENT" val="/CGT solver"/>
  <p:tag name="EE4P_AGENDAWIZARD_PROPERTIES" val="105.3378/319.4069/264.7351/32.0239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f94899-9356-4102-bb2a-000bd56ae409_ItemNo"/>
  <p:tag name="EE4P_AGENDAWIZARD_CONTENT" val="/4.2"/>
  <p:tag name="EE4P_AGENDAWIZARD_PROPERTIES" val="68.23141/319.4069/32.02402/32.0239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770799c-e62f-4174-ba71-fe24b867ee35_Topic"/>
  <p:tag name="EE4P_AGENDAWIZARD_CONTENT" val="/Alpha-Beta solver"/>
  <p:tag name="EE4P_AGENDAWIZARD_PROPERTIES" val="105.3378/282.3005/264.7351/32.0239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770799c-e62f-4174-ba71-fe24b867ee35_ItemNo"/>
  <p:tag name="EE4P_AGENDAWIZARD_CONTENT" val="/4.1"/>
  <p:tag name="EE4P_AGENDAWIZARD_PROPERTIES" val="68.23141/282.3005/32.02402/32.0239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cd6ff1b-f51d-4d95-bcce-ae27c2827cbf_Topic"/>
  <p:tag name="EE4P_AGENDAWIZARD_CONTENT" val="/Implementation"/>
  <p:tag name="EE4P_AGENDAWIZARD_PROPERTIES" val="68.23141/245.1942/301.8415/32.0239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cd6ff1b-f51d-4d95-bcce-ae27c2827cbf_ItemNo"/>
  <p:tag name="EE4P_AGENDAWIZARD_CONTENT" val="/4"/>
  <p:tag name="EE4P_AGENDAWIZARD_PROPERTIES" val="31.12504/245.1942/32.02402/32.0239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dbc336-babb-4655-8b13-137ce7a8e84f_Topic"/>
  <p:tag name="EE4P_AGENDAWIZARD_CONTENT" val="/Data Crawling"/>
  <p:tag name="EE4P_AGENDAWIZARD_PROPERTIES" val="68.23141/208.0878/301.8415/32.0239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dbc336-babb-4655-8b13-137ce7a8e84f_ItemNo"/>
  <p:tag name="EE4P_AGENDAWIZARD_CONTENT" val="/3"/>
  <p:tag name="EE4P_AGENDAWIZARD_PROPERTIES" val="31.12504/208.0878/32.02402/32.0239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6801bd-01f1-491d-89ae-2dfc1f89d5e7_Topic"/>
  <p:tag name="EE4P_AGENDAWIZARD_PROPERTIES" val="68.23141/170.9814/301.8415/32.0239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6801bd-01f1-491d-89ae-2dfc1f89d5e7_ItemNo"/>
  <p:tag name="EE4P_AGENDAWIZARD_CONTENT" val="/2"/>
  <p:tag name="EE4P_AGENDAWIZARD_PROPERTIES" val="31.12504/170.9814/32.02402/32.0239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593ee36-662f-4014-881b-64a5bd8b2cbe_Topic"/>
  <p:tag name="EE4P_AGENDAWIZARD_CONTENT" val="/Introduction"/>
  <p:tag name="EE4P_AGENDAWIZARD_PROPERTIES" val="68.23141/133.875/301.8415/32.0239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593ee36-662f-4014-881b-64a5bd8b2cbe_ItemNo"/>
  <p:tag name="EE4P_AGENDAWIZARD_CONTENT" val="/1"/>
  <p:tag name="EE4P_AGENDAWIZARD_PROPERTIES" val="31.12504/133.875/32.02402/32.0239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b593ee36-662f-4014-881b-64a5bd8b2cb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af9b32bb-04d3-4a12-8505-5ed20b4a3d6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8e4026d-4373-4ad3-8fda-1734b4b66fdd_Topic"/>
  <p:tag name="EE4P_AGENDAWIZARD_CONTENT" val="/Conclusion &amp; future work"/>
  <p:tag name="EE4P_AGENDAWIZARD_PROPERTIES" val="68.23141/319.4069/301.8415/32.0239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8e4026d-4373-4ad3-8fda-1734b4b66fdd_ItemNo"/>
  <p:tag name="EE4P_AGENDAWIZARD_CONTENT" val="/6"/>
  <p:tag name="EE4P_AGENDAWIZARD_PROPERTIES" val="31.12504/319.4069/32.02402/32.0239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9b32bb-04d3-4a12-8505-5ed20b4a3d62_Element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9b32bb-04d3-4a12-8505-5ed20b4a3d62_Topic"/>
  <p:tag name="EE4P_AGENDAWIZARD_CONTENT" val="/Results"/>
  <p:tag name="EE4P_AGENDAWIZARD_PROPERTIES" val="68.23141/282.3005/301.8415/32.0239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9b32bb-04d3-4a12-8505-5ed20b4a3d62_ItemNo"/>
  <p:tag name="EE4P_AGENDAWIZARD_CONTENT" val="/5"/>
  <p:tag name="EE4P_AGENDAWIZARD_PROPERTIES" val="31.12504/282.3005/32.02402/32.0239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cd6ff1b-f51d-4d95-bcce-ae27c2827cbf_Topic"/>
  <p:tag name="EE4P_AGENDAWIZARD_CONTENT" val="/Implementation"/>
  <p:tag name="EE4P_AGENDAWIZARD_PROPERTIES" val="68.23141/245.1942/301.8415/32.0239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cd6ff1b-f51d-4d95-bcce-ae27c2827cbf_ItemNo"/>
  <p:tag name="EE4P_AGENDAWIZARD_CONTENT" val="/4"/>
  <p:tag name="EE4P_AGENDAWIZARD_PROPERTIES" val="31.12504/245.1942/32.02402/32.0239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dbc336-babb-4655-8b13-137ce7a8e84f_Topic"/>
  <p:tag name="EE4P_AGENDAWIZARD_CONTENT" val="/Data Crawling"/>
  <p:tag name="EE4P_AGENDAWIZARD_PROPERTIES" val="68.23141/208.0878/301.8415/32.0239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8e4026d-4373-4ad3-8fda-1734b4b66fdd_Topic"/>
  <p:tag name="EE4P_AGENDAWIZARD_CONTENT" val="/Conclusion &amp; future work"/>
  <p:tag name="EE4P_AGENDAWIZARD_PROPERTIES" val="68.23141/319.4069/301.8415/32.0239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dbc336-babb-4655-8b13-137ce7a8e84f_ItemNo"/>
  <p:tag name="EE4P_AGENDAWIZARD_CONTENT" val="/3"/>
  <p:tag name="EE4P_AGENDAWIZARD_PROPERTIES" val="31.12504/208.0878/32.02402/32.0239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6801bd-01f1-491d-89ae-2dfc1f89d5e7_Topic"/>
  <p:tag name="EE4P_AGENDAWIZARD_PROPERTIES" val="68.23141/170.9814/301.8415/32.0239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6801bd-01f1-491d-89ae-2dfc1f89d5e7_ItemNo"/>
  <p:tag name="EE4P_AGENDAWIZARD_CONTENT" val="/2"/>
  <p:tag name="EE4P_AGENDAWIZARD_PROPERTIES" val="31.12504/170.9814/32.02402/32.0239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593ee36-662f-4014-881b-64a5bd8b2cbe_Topic"/>
  <p:tag name="EE4P_AGENDAWIZARD_CONTENT" val="/Introduction"/>
  <p:tag name="EE4P_AGENDAWIZARD_PROPERTIES" val="68.23141/133.875/301.8415/32.0239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593ee36-662f-4014-881b-64a5bd8b2cbe_ItemNo"/>
  <p:tag name="EE4P_AGENDAWIZARD_CONTENT" val="/1"/>
  <p:tag name="EE4P_AGENDAWIZARD_PROPERTIES" val="31.12504/133.875/32.02402/32.0239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88e4026d-4373-4ad3-8fda-1734b4b66fd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8e4026d-4373-4ad3-8fda-1734b4b66fdd_Element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8e4026d-4373-4ad3-8fda-1734b4b66fdd_Topic"/>
  <p:tag name="EE4P_AGENDAWIZARD_CONTENT" val="/Conclusion &amp; future work"/>
  <p:tag name="EE4P_AGENDAWIZARD_PROPERTIES" val="68.23141/319.4069/301.8415/32.0239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8e4026d-4373-4ad3-8fda-1734b4b66fdd_ItemNo"/>
  <p:tag name="EE4P_AGENDAWIZARD_CONTENT" val="/6"/>
  <p:tag name="EE4P_AGENDAWIZARD_PROPERTIES" val="31.12504/319.4069/32.02402/32.0239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8e4026d-4373-4ad3-8fda-1734b4b66fdd_ItemNo"/>
  <p:tag name="EE4P_AGENDAWIZARD_CONTENT" val="/6"/>
  <p:tag name="EE4P_AGENDAWIZARD_PROPERTIES" val="31.12504/319.4069/32.02402/32.0239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9b32bb-04d3-4a12-8505-5ed20b4a3d62_Topic"/>
  <p:tag name="EE4P_AGENDAWIZARD_CONTENT" val="/Results"/>
  <p:tag name="EE4P_AGENDAWIZARD_PROPERTIES" val="68.23141/282.3005/301.8415/32.0239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9b32bb-04d3-4a12-8505-5ed20b4a3d62_ItemNo"/>
  <p:tag name="EE4P_AGENDAWIZARD_CONTENT" val="/5"/>
  <p:tag name="EE4P_AGENDAWIZARD_PROPERTIES" val="31.12504/282.3005/32.02402/32.0239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cd6ff1b-f51d-4d95-bcce-ae27c2827cbf_Topic"/>
  <p:tag name="EE4P_AGENDAWIZARD_CONTENT" val="/Implementation"/>
  <p:tag name="EE4P_AGENDAWIZARD_PROPERTIES" val="68.23141/245.1942/301.8415/32.0239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cd6ff1b-f51d-4d95-bcce-ae27c2827cbf_ItemNo"/>
  <p:tag name="EE4P_AGENDAWIZARD_CONTENT" val="/4"/>
  <p:tag name="EE4P_AGENDAWIZARD_PROPERTIES" val="31.12504/245.1942/32.02402/32.0239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dbc336-babb-4655-8b13-137ce7a8e84f_Topic"/>
  <p:tag name="EE4P_AGENDAWIZARD_CONTENT" val="/Data Crawling"/>
  <p:tag name="EE4P_AGENDAWIZARD_PROPERTIES" val="68.23141/208.0878/301.8415/32.0239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dbc336-babb-4655-8b13-137ce7a8e84f_ItemNo"/>
  <p:tag name="EE4P_AGENDAWIZARD_CONTENT" val="/3"/>
  <p:tag name="EE4P_AGENDAWIZARD_PROPERTIES" val="31.12504/208.0878/32.02402/32.0239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6801bd-01f1-491d-89ae-2dfc1f89d5e7_Topic"/>
  <p:tag name="EE4P_AGENDAWIZARD_PROPERTIES" val="68.23141/170.9814/301.8415/32.0239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6801bd-01f1-491d-89ae-2dfc1f89d5e7_ItemNo"/>
  <p:tag name="EE4P_AGENDAWIZARD_CONTENT" val="/2"/>
  <p:tag name="EE4P_AGENDAWIZARD_PROPERTIES" val="31.12504/170.9814/32.02402/32.0239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593ee36-662f-4014-881b-64a5bd8b2cbe_Topic"/>
  <p:tag name="EE4P_AGENDAWIZARD_CONTENT" val="/Introduction"/>
  <p:tag name="EE4P_AGENDAWIZARD_PROPERTIES" val="68.23141/133.875/301.8415/32.0239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593ee36-662f-4014-881b-64a5bd8b2cbe_ItemNo"/>
  <p:tag name="EE4P_AGENDAWIZARD_CONTENT" val="/1"/>
  <p:tag name="EE4P_AGENDAWIZARD_PROPERTIES" val="31.12504/133.875/32.02402/32.0239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9b32bb-04d3-4a12-8505-5ed20b4a3d62_Topic"/>
  <p:tag name="EE4P_AGENDAWIZARD_CONTENT" val="/Results"/>
  <p:tag name="EE4P_AGENDAWIZARD_PROPERTIES" val="68.23141/282.3005/301.8415/32.0239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4f5bebd2-ac81-443f-b552-9946766cf0d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9b32bb-04d3-4a12-8505-5ed20b4a3d62_ItemNo"/>
  <p:tag name="EE4P_AGENDAWIZARD_CONTENT" val="/5"/>
  <p:tag name="EE4P_AGENDAWIZARD_PROPERTIES" val="31.12504/282.3005/32.02402/32.0239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cd6ff1b-f51d-4d95-bcce-ae27c2827cbf_Topic"/>
  <p:tag name="EE4P_AGENDAWIZARD_CONTENT" val="/Implementation"/>
  <p:tag name="EE4P_AGENDAWIZARD_PROPERTIES" val="68.23141/245.1942/301.8415/32.0239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cd6ff1b-f51d-4d95-bcce-ae27c2827cbf_ItemNo"/>
  <p:tag name="EE4P_AGENDAWIZARD_CONTENT" val="/4"/>
  <p:tag name="EE4P_AGENDAWIZARD_PROPERTIES" val="31.12504/245.1942/32.02402/32.0239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dbc336-babb-4655-8b13-137ce7a8e84f_Topic"/>
  <p:tag name="EE4P_AGENDAWIZARD_CONTENT" val="/Data Crawling"/>
  <p:tag name="EE4P_AGENDAWIZARD_PROPERTIES" val="68.23141/208.0878/301.8415/32.0239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dbc336-babb-4655-8b13-137ce7a8e84f_ItemNo"/>
  <p:tag name="EE4P_AGENDAWIZARD_CONTENT" val="/3"/>
  <p:tag name="EE4P_AGENDAWIZARD_PROPERTIES" val="31.12504/208.0878/32.02402/32.0239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6801bd-01f1-491d-89ae-2dfc1f89d5e7_Topic"/>
  <p:tag name="EE4P_AGENDAWIZARD_PROPERTIES" val="68.23141/170.9814/301.8415/32.0239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6801bd-01f1-491d-89ae-2dfc1f89d5e7_ItemNo"/>
  <p:tag name="EE4P_AGENDAWIZARD_CONTENT" val="/2"/>
  <p:tag name="EE4P_AGENDAWIZARD_PROPERTIES" val="31.12504/170.9814/32.02402/32.0239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593ee36-662f-4014-881b-64a5bd8b2cbe_Elemen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593ee36-662f-4014-881b-64a5bd8b2cbe_Topic"/>
  <p:tag name="EE4P_AGENDAWIZARD_CONTENT" val="/Introduction"/>
  <p:tag name="EE4P_AGENDAWIZARD_PROPERTIES" val="68.23141/133.875/301.8415/32.0239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593ee36-662f-4014-881b-64a5bd8b2cbe_ItemNo"/>
  <p:tag name="EE4P_AGENDAWIZARD_CONTENT" val="/1"/>
  <p:tag name="EE4P_AGENDAWIZARD_PROPERTIES" val="31.12504/133.875/32.02402/32.0239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8e4026d-4373-4ad3-8fda-1734b4b66fdd_Topic"/>
  <p:tag name="EE4P_AGENDAWIZARD_CONTENT" val="/Conclusion &amp; future work"/>
  <p:tag name="EE4P_AGENDAWIZARD_PROPERTIES" val="68.23141/319.4069/301.8415/32.0239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8e4026d-4373-4ad3-8fda-1734b4b66fdd_ItemNo"/>
  <p:tag name="EE4P_AGENDAWIZARD_CONTENT" val="/6"/>
  <p:tag name="EE4P_AGENDAWIZARD_PROPERTIES" val="31.12504/319.4069/32.02402/32.0239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6f6801bd-01f1-491d-89ae-2dfc1f89d5e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8e4026d-4373-4ad3-8fda-1734b4b66fdd_Topic"/>
  <p:tag name="EE4P_AGENDAWIZARD_CONTENT" val="/Conclusion &amp; future work"/>
  <p:tag name="EE4P_AGENDAWIZARD_PROPERTIES" val="68.23141/319.4069/301.8415/32.0239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8e4026d-4373-4ad3-8fda-1734b4b66fdd_ItemNo"/>
  <p:tag name="EE4P_AGENDAWIZARD_CONTENT" val="/6"/>
  <p:tag name="EE4P_AGENDAWIZARD_PROPERTIES" val="31.12504/319.4069/32.02402/32.0239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9b32bb-04d3-4a12-8505-5ed20b4a3d62_Topic"/>
  <p:tag name="EE4P_AGENDAWIZARD_CONTENT" val="/Results"/>
  <p:tag name="EE4P_AGENDAWIZARD_PROPERTIES" val="68.23141/282.3005/301.8415/32.0239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9b32bb-04d3-4a12-8505-5ed20b4a3d62_ItemNo"/>
  <p:tag name="EE4P_AGENDAWIZARD_CONTENT" val="/5"/>
  <p:tag name="EE4P_AGENDAWIZARD_PROPERTIES" val="31.12504/282.3005/32.02402/32.0239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cd6ff1b-f51d-4d95-bcce-ae27c2827cbf_Topic"/>
  <p:tag name="EE4P_AGENDAWIZARD_CONTENT" val="/Implementation"/>
  <p:tag name="EE4P_AGENDAWIZARD_PROPERTIES" val="68.23141/245.1942/301.8415/32.0239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cd6ff1b-f51d-4d95-bcce-ae27c2827cbf_ItemNo"/>
  <p:tag name="EE4P_AGENDAWIZARD_CONTENT" val="/4"/>
  <p:tag name="EE4P_AGENDAWIZARD_PROPERTIES" val="31.12504/245.1942/32.02402/32.0239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dbc336-babb-4655-8b13-137ce7a8e84f_Topic"/>
  <p:tag name="EE4P_AGENDAWIZARD_CONTENT" val="/Data Crawling"/>
  <p:tag name="EE4P_AGENDAWIZARD_PROPERTIES" val="68.23141/208.0878/301.8415/32.0239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dbc336-babb-4655-8b13-137ce7a8e84f_ItemNo"/>
  <p:tag name="EE4P_AGENDAWIZARD_CONTENT" val="/3"/>
  <p:tag name="EE4P_AGENDAWIZARD_PROPERTIES" val="31.12504/208.0878/32.02402/32.0239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9b32bb-04d3-4a12-8505-5ed20b4a3d62_Topic"/>
  <p:tag name="EE4P_AGENDAWIZARD_CONTENT" val="/Results"/>
  <p:tag name="EE4P_AGENDAWIZARD_PROPERTIES" val="68.23141/282.3005/301.8415/32.0239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6801bd-01f1-491d-89ae-2dfc1f89d5e7_Element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6801bd-01f1-491d-89ae-2dfc1f89d5e7_Topic"/>
  <p:tag name="EE4P_AGENDAWIZARD_PROPERTIES" val="68.23141/170.9814/301.8415/32.0239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6801bd-01f1-491d-89ae-2dfc1f89d5e7_ItemNo"/>
  <p:tag name="EE4P_AGENDAWIZARD_CONTENT" val="/2"/>
  <p:tag name="EE4P_AGENDAWIZARD_PROPERTIES" val="31.12504/170.9814/32.02402/32.0239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593ee36-662f-4014-881b-64a5bd8b2cbe_Topic"/>
  <p:tag name="EE4P_AGENDAWIZARD_CONTENT" val="/Introduction"/>
  <p:tag name="EE4P_AGENDAWIZARD_PROPERTIES" val="68.23141/133.875/301.8415/32.0239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593ee36-662f-4014-881b-64a5bd8b2cbe_ItemNo"/>
  <p:tag name="EE4P_AGENDAWIZARD_CONTENT" val="/1"/>
  <p:tag name="EE4P_AGENDAWIZARD_PROPERTIES" val="31.12504/133.875/32.02402/32.0239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d0dbc336-babb-4655-8b13-137ce7a8e84f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8e4026d-4373-4ad3-8fda-1734b4b66fdd_Topic"/>
  <p:tag name="EE4P_AGENDAWIZARD_CONTENT" val="/Conclusion &amp; future work"/>
  <p:tag name="EE4P_AGENDAWIZARD_PROPERTIES" val="68.23141/319.4069/301.8415/32.0239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8e4026d-4373-4ad3-8fda-1734b4b66fdd_ItemNo"/>
  <p:tag name="EE4P_AGENDAWIZARD_CONTENT" val="/6"/>
  <p:tag name="EE4P_AGENDAWIZARD_PROPERTIES" val="31.12504/319.4069/32.02402/32.0239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9b32bb-04d3-4a12-8505-5ed20b4a3d62_Topic"/>
  <p:tag name="EE4P_AGENDAWIZARD_CONTENT" val="/Results"/>
  <p:tag name="EE4P_AGENDAWIZARD_PROPERTIES" val="68.23141/282.3005/301.8415/32.0239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9b32bb-04d3-4a12-8505-5ed20b4a3d62_ItemNo"/>
  <p:tag name="EE4P_AGENDAWIZARD_CONTENT" val="/5"/>
  <p:tag name="EE4P_AGENDAWIZARD_PROPERTIES" val="31.12504/282.3005/32.02402/32.0239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9b32bb-04d3-4a12-8505-5ed20b4a3d62_ItemNo"/>
  <p:tag name="EE4P_AGENDAWIZARD_CONTENT" val="/5"/>
  <p:tag name="EE4P_AGENDAWIZARD_PROPERTIES" val="31.12504/282.3005/32.02402/32.0239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cd6ff1b-f51d-4d95-bcce-ae27c2827cbf_Topic"/>
  <p:tag name="EE4P_AGENDAWIZARD_CONTENT" val="/Implementation"/>
  <p:tag name="EE4P_AGENDAWIZARD_PROPERTIES" val="68.23141/245.1942/301.8415/32.0239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cd6ff1b-f51d-4d95-bcce-ae27c2827cbf_ItemNo"/>
  <p:tag name="EE4P_AGENDAWIZARD_CONTENT" val="/4"/>
  <p:tag name="EE4P_AGENDAWIZARD_PROPERTIES" val="31.12504/245.1942/32.02402/32.0239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dbc336-babb-4655-8b13-137ce7a8e84f_Element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dbc336-babb-4655-8b13-137ce7a8e84f_Topic"/>
  <p:tag name="EE4P_AGENDAWIZARD_CONTENT" val="/Data Crawling"/>
  <p:tag name="EE4P_AGENDAWIZARD_PROPERTIES" val="68.23141/208.0878/301.8415/32.0239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dbc336-babb-4655-8b13-137ce7a8e84f_ItemNo"/>
  <p:tag name="EE4P_AGENDAWIZARD_CONTENT" val="/3"/>
  <p:tag name="EE4P_AGENDAWIZARD_PROPERTIES" val="31.12504/208.0878/32.02402/32.0239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6801bd-01f1-491d-89ae-2dfc1f89d5e7_Topic"/>
  <p:tag name="EE4P_AGENDAWIZARD_PROPERTIES" val="68.23141/170.9814/301.8415/32.0239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6801bd-01f1-491d-89ae-2dfc1f89d5e7_ItemNo"/>
  <p:tag name="EE4P_AGENDAWIZARD_CONTENT" val="/2"/>
  <p:tag name="EE4P_AGENDAWIZARD_PROPERTIES" val="31.12504/170.9814/32.02402/32.0239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593ee36-662f-4014-881b-64a5bd8b2cbe_Topic"/>
  <p:tag name="EE4P_AGENDAWIZARD_CONTENT" val="/Introduction"/>
  <p:tag name="EE4P_AGENDAWIZARD_PROPERTIES" val="68.23141/133.875/301.8415/32.0239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593ee36-662f-4014-881b-64a5bd8b2cbe_ItemNo"/>
  <p:tag name="EE4P_AGENDAWIZARD_CONTENT" val="/1"/>
  <p:tag name="EE4P_AGENDAWIZARD_PROPERTIES" val="31.12504/133.875/32.02402/32.0239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cd6ff1b-f51d-4d95-bcce-ae27c2827cbf_Topic"/>
  <p:tag name="EE4P_AGENDAWIZARD_CONTENT" val="/Implementation"/>
  <p:tag name="EE4P_AGENDAWIZARD_PROPERTIES" val="68.23141/245.1942/301.8415/32.0239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bcd6ff1b-f51d-4d95-bcce-ae27c2827cbf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8e4026d-4373-4ad3-8fda-1734b4b66fdd_Topic"/>
  <p:tag name="EE4P_AGENDAWIZARD_CONTENT" val="/Conclusion &amp; future work"/>
  <p:tag name="EE4P_AGENDAWIZARD_PROPERTIES" val="68.23141/430.7261/301.8415/32.0239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8e4026d-4373-4ad3-8fda-1734b4b66fdd_ItemNo"/>
  <p:tag name="EE4P_AGENDAWIZARD_CONTENT" val="/6"/>
  <p:tag name="EE4P_AGENDAWIZARD_PROPERTIES" val="31.12504/430.7261/32.02402/32.0239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9b32bb-04d3-4a12-8505-5ed20b4a3d62_Topic"/>
  <p:tag name="EE4P_AGENDAWIZARD_CONTENT" val="/Results"/>
  <p:tag name="EE4P_AGENDAWIZARD_PROPERTIES" val="68.23141/393.6197/301.8415/32.0239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f9b32bb-04d3-4a12-8505-5ed20b4a3d62_ItemNo"/>
  <p:tag name="EE4P_AGENDAWIZARD_CONTENT" val="/5"/>
  <p:tag name="EE4P_AGENDAWIZARD_PROPERTIES" val="31.12504/393.6197/32.02402/32.0239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890c01-fac9-43c2-a657-ba270c598325_Topic"/>
  <p:tag name="EE4P_AGENDAWIZARD_CONTENT" val="/Combinatorial Alpha-Beta solver"/>
  <p:tag name="EE4P_AGENDAWIZARD_PROPERTIES" val="105.3378/356.5133/264.7351/32.0239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a890c01-fac9-43c2-a657-ba270c598325_ItemNo"/>
  <p:tag name="EE4P_AGENDAWIZARD_CONTENT" val="/4.3"/>
  <p:tag name="EE4P_AGENDAWIZARD_PROPERTIES" val="68.23141/356.5133/32.02402/32.0239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f94899-9356-4102-bb2a-000bd56ae409_Topic"/>
  <p:tag name="EE4P_AGENDAWIZARD_CONTENT" val="/CGT solver"/>
  <p:tag name="EE4P_AGENDAWIZARD_PROPERTIES" val="105.3378/319.4069/264.7351/32.0239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e3f94899-9356-4102-bb2a-000bd56ae409_ItemNo"/>
  <p:tag name="EE4P_AGENDAWIZARD_CONTENT" val="/4.2"/>
  <p:tag name="EE4P_AGENDAWIZARD_PROPERTIES" val="68.23141/319.4069/32.02402/32.0239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cd6ff1b-f51d-4d95-bcce-ae27c2827cbf_ItemNo"/>
  <p:tag name="EE4P_AGENDAWIZARD_CONTENT" val="/4"/>
  <p:tag name="EE4P_AGENDAWIZARD_PROPERTIES" val="31.12504/245.1942/32.02402/32.0239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770799c-e62f-4174-ba71-fe24b867ee35_Topic"/>
  <p:tag name="EE4P_AGENDAWIZARD_CONTENT" val="/Alpha-Beta solver"/>
  <p:tag name="EE4P_AGENDAWIZARD_PROPERTIES" val="105.3378/282.3005/264.7351/32.0239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770799c-e62f-4174-ba71-fe24b867ee35_ItemNo"/>
  <p:tag name="EE4P_AGENDAWIZARD_CONTENT" val="/4.1"/>
  <p:tag name="EE4P_AGENDAWIZARD_PROPERTIES" val="68.23141/282.3005/32.02402/32.0239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cd6ff1b-f51d-4d95-bcce-ae27c2827cbf_Element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cd6ff1b-f51d-4d95-bcce-ae27c2827cbf_Topic"/>
  <p:tag name="EE4P_AGENDAWIZARD_CONTENT" val="/Implementation"/>
  <p:tag name="EE4P_AGENDAWIZARD_PROPERTIES" val="68.23141/245.1942/301.8415/32.0239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cd6ff1b-f51d-4d95-bcce-ae27c2827cbf_ItemNo"/>
  <p:tag name="EE4P_AGENDAWIZARD_CONTENT" val="/4"/>
  <p:tag name="EE4P_AGENDAWIZARD_PROPERTIES" val="31.12504/245.1942/32.02402/32.0239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dbc336-babb-4655-8b13-137ce7a8e84f_Topic"/>
  <p:tag name="EE4P_AGENDAWIZARD_CONTENT" val="/Data Crawling"/>
  <p:tag name="EE4P_AGENDAWIZARD_PROPERTIES" val="68.23141/208.0878/301.8415/32.0239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dbc336-babb-4655-8b13-137ce7a8e84f_ItemNo"/>
  <p:tag name="EE4P_AGENDAWIZARD_CONTENT" val="/3"/>
  <p:tag name="EE4P_AGENDAWIZARD_PROPERTIES" val="31.12504/208.0878/32.02402/32.0239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6801bd-01f1-491d-89ae-2dfc1f89d5e7_Topic"/>
  <p:tag name="EE4P_AGENDAWIZARD_PROPERTIES" val="68.23141/170.9814/301.8415/32.0239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6f6801bd-01f1-491d-89ae-2dfc1f89d5e7_ItemNo"/>
  <p:tag name="EE4P_AGENDAWIZARD_CONTENT" val="/2"/>
  <p:tag name="EE4P_AGENDAWIZARD_PROPERTIES" val="31.12504/170.9814/32.02402/32.0239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593ee36-662f-4014-881b-64a5bd8b2cbe_Topic"/>
  <p:tag name="EE4P_AGENDAWIZARD_CONTENT" val="/Introduction"/>
  <p:tag name="EE4P_AGENDAWIZARD_PROPERTIES" val="68.23141/133.875/301.8415/32.0239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0dbc336-babb-4655-8b13-137ce7a8e84f_Topic"/>
  <p:tag name="EE4P_AGENDAWIZARD_CONTENT" val="/Data Crawling"/>
  <p:tag name="EE4P_AGENDAWIZARD_PROPERTIES" val="68.23141/208.0878/301.8415/32.0239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593ee36-662f-4014-881b-64a5bd8b2cbe_ItemNo"/>
  <p:tag name="EE4P_AGENDAWIZARD_CONTENT" val="/1"/>
  <p:tag name="EE4P_AGENDAWIZARD_PROPERTIES" val="31.12504/133.875/32.02402/32.0239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a770799c-e62f-4174-ba71-fe24b867ee3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8e4026d-4373-4ad3-8fda-1734b4b66fdd_Topic"/>
  <p:tag name="EE4P_AGENDAWIZARD_CONTENT" val="/Conclusion &amp; future work"/>
  <p:tag name="EE4P_AGENDAWIZARD_PROPERTIES" val="68.23141/430.7261/301.8415/32.02394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200" b="0" i="0" u="none" strike="noStrike" cap="none" normalizeH="0" baseline="0">
            <a:ln>
              <a:noFill/>
            </a:ln>
            <a:solidFill>
              <a:srgbClr val="001C3D"/>
            </a:solidFill>
            <a:effectLst/>
            <a:latin typeface="Verdana" pitchFamily="-106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1223</Words>
  <Application>Microsoft Office PowerPoint</Application>
  <PresentationFormat>Bildschirmpräsentation (4:3)</PresentationFormat>
  <Paragraphs>352</Paragraphs>
  <Slides>56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3" baseType="lpstr">
      <vt:lpstr>ＭＳ Ｐゴシック</vt:lpstr>
      <vt:lpstr>Arial</vt:lpstr>
      <vt:lpstr>Calibri</vt:lpstr>
      <vt:lpstr>South Park</vt:lpstr>
      <vt:lpstr>Verdana</vt:lpstr>
      <vt:lpstr>Wingdings</vt:lpstr>
      <vt:lpstr>Blank Presentation</vt:lpstr>
      <vt:lpstr>PowerPoint-Präsentation</vt:lpstr>
      <vt:lpstr>Overview</vt:lpstr>
      <vt:lpstr>Overview</vt:lpstr>
      <vt:lpstr>Introduction</vt:lpstr>
      <vt:lpstr>Data set</vt:lpstr>
      <vt:lpstr>Preprocessing</vt:lpstr>
      <vt:lpstr>Wordcloud</vt:lpstr>
      <vt:lpstr>Wordcloud TF-IDF</vt:lpstr>
      <vt:lpstr>Wordcloud Quadgrams</vt:lpstr>
      <vt:lpstr>Co-occurence of Characters</vt:lpstr>
      <vt:lpstr>Dendogram</vt:lpstr>
      <vt:lpstr>Named Entity Recognition</vt:lpstr>
      <vt:lpstr>Sentiment Mining</vt:lpstr>
      <vt:lpstr>Sentiment Mining</vt:lpstr>
      <vt:lpstr>Sentiment Mining</vt:lpstr>
      <vt:lpstr>Non-negative Matrix Factorization</vt:lpstr>
      <vt:lpstr>Non-negative Matrix Factorization</vt:lpstr>
      <vt:lpstr>Combinatorial Games</vt:lpstr>
      <vt:lpstr>Combinatorial Games</vt:lpstr>
      <vt:lpstr>Steps of the project</vt:lpstr>
      <vt:lpstr>Overview</vt:lpstr>
      <vt:lpstr>The game of Konane</vt:lpstr>
      <vt:lpstr>The game of Konane</vt:lpstr>
      <vt:lpstr>The game of Konane</vt:lpstr>
      <vt:lpstr>The game of Konane</vt:lpstr>
      <vt:lpstr>Overview</vt:lpstr>
      <vt:lpstr>Research questions</vt:lpstr>
      <vt:lpstr>Research questions</vt:lpstr>
      <vt:lpstr>Overview</vt:lpstr>
      <vt:lpstr>Implementation</vt:lpstr>
      <vt:lpstr>Overview</vt:lpstr>
      <vt:lpstr>Alpha-Beta solver</vt:lpstr>
      <vt:lpstr>What do we need to change in an Alpha-Beta solver to categorize games into one of the four outcome classes?</vt:lpstr>
      <vt:lpstr>Overview</vt:lpstr>
      <vt:lpstr>CGT solver</vt:lpstr>
      <vt:lpstr>CGT solver</vt:lpstr>
      <vt:lpstr>How can we determine values for game positions?</vt:lpstr>
      <vt:lpstr>Overview</vt:lpstr>
      <vt:lpstr>Combinatorial Alpha-Beta solver</vt:lpstr>
      <vt:lpstr>How can an Alpha-Beta solver make use of CGT?</vt:lpstr>
      <vt:lpstr>How can an Alpha-Beta solver make use of CGT?</vt:lpstr>
      <vt:lpstr>Overview</vt:lpstr>
      <vt:lpstr>Results</vt:lpstr>
      <vt:lpstr>Results</vt:lpstr>
      <vt:lpstr>Results</vt:lpstr>
      <vt:lpstr>Results</vt:lpstr>
      <vt:lpstr>Results</vt:lpstr>
      <vt:lpstr>Overview</vt:lpstr>
      <vt:lpstr>Conclusion</vt:lpstr>
      <vt:lpstr>Conclusion</vt:lpstr>
      <vt:lpstr>Future work</vt:lpstr>
      <vt:lpstr>Thank you!</vt:lpstr>
      <vt:lpstr>References</vt:lpstr>
      <vt:lpstr>BACKUP</vt:lpstr>
      <vt:lpstr>Collaboration in second block</vt:lpstr>
      <vt:lpstr>Schedule for third block</vt:lpstr>
    </vt:vector>
  </TitlesOfParts>
  <Company>vormgeversassociatie hoog-keppel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Vormgeversassociatie / Sjoerd Kulsdom</dc:creator>
  <cp:lastModifiedBy>Dominik Nerger</cp:lastModifiedBy>
  <cp:revision>194</cp:revision>
  <dcterms:created xsi:type="dcterms:W3CDTF">2007-05-08T09:02:05Z</dcterms:created>
  <dcterms:modified xsi:type="dcterms:W3CDTF">2017-05-31T22:23:09Z</dcterms:modified>
</cp:coreProperties>
</file>